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المحاضرة الأولى من مادة الخط العربي والزخرفة الإسلامية (١). الساعة النظرية: نحو خمسين دقيقة لهذه الشرائح، ثم ساعتان للجانب العملي (الشريحة ٢٤).
الإطار المحيط بالعنوان مأخوذ من شكل «اللوح ذي المقبضين» المنقوش على حجر النمارة (٣٢٨م)، وسيتكرر في العرض. الشريط السفلي صورة الحجر نفسه.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اعرض الأهداف بسرعة (دقيقتان). المحاور الخمسة على اليسار هي خريطة المحاضرة، وكل محور يقابل جزءاً من الكتاب في الصفحات ٢–٧.
المحاضرة تقف عند «الخط العربي في الإسلام» (ص٧) لأنه موضوع الأسبوع الثاني.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ابدأ بسؤال الطلبة: ماذا لو لم تُخترع الكتابة؟ ثم اعرض التعريف.
يقول الكتاب (ص٢) إن الكتابة ممارسة تواصل لغوي برموز صورية، تعبّر عن أوضاع الناس النفسية والاجتماعية والثقافية. بها وُثّقت العهود ودُوّن التاريخ خشية ضياعه.
التعريف المقتبس لديرنيجر بترجمة عامر سليمان.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اقرأ المراحل من اليمين إلى اليسار، فهي تتدرّج في التجريد:
١. الصورية: تسجيل مباشر لصورة الطبيعة، فيعبّر الإنسان عن الطائر برسمه. تمثّل أفكاراً بسيطة متسلسلة، ولا قيمة صوتية لها.
٢. الرمزية: أقدر على المعاني والعلاقات المعقدة. الدائرة التي كانت تعني الشمس صارت تخبّئ مدلولات أخرى: الحرارة والنور، أو الخصب والنماء، أو اليوم بوصفه وقتاً يحدّده النهار والليل.
٣. الصوتية (المقطعية): كل عنصر صوري يقابل صوتاً (مقطعاً) في اللغة المحكية.
٤. الأبجدية: خلاصة الجهد الفكري؛ حروف معدودة تقابل الأصوات.
الأمثلة المرسومة (صقر وقرص شمس هيروغليفيان، وعلامة مسمارية، وحروف فينيقية) للتوضيح البصري، وليست من الكتاب.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سؤال للنقاش (٣ دقائق): اطلب من الطلبة أن يميّزوا في الصورة بين رسوم الحيوانات وبين العلامات الكتابية.
الغاية: أن يروا بأعينهم أن الإنسان رسم قبل أن يكتب، وأن الكتابة الصخرية في جزيرة العرب وأطرافها سبقت الحرف العربي بقرون.
الصورة من وادي رم في جنوب الأردن، وفيه رسوم وكتابات صخرية قديمة متجاورة.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تباينت الآراء في أصل الكتابة العربية «ما بين الغث والسمين» (ص٣):
١. رأي التوقيف: علّمها الله آدم عليه السلام، فكتب لغات كل الأقوام وطبخها على طين، فلما أصاب الأرضَ الغرق حصل كل قوم على كتابه، وكان الكتاب العربي من نصيب إسماعيل عليه السلام. وروى أبو ذر عن النبي (ص) أن إدريس أول من خطّ بالقلم بعد آدم.
٢. ثلاثة نفر من طيّء (مرامر بن مرة، وأسلم بن سدرة، وعامر بن جدرة) وضعوا الحروف وقاسوا هجاء العربية على هجاء السريانية، فتعلّمه قوم من الأنبار.
٣. ملوك سُمّوا أبجد وهوز وحطي وكلمن وسعفص وقرشت وضعوا الكتابة على أسمائهم، ثم استحدثوا الروادف (ث خ ذ ض ظ غ).
هذه الآراء تفتقر إلى شواهد أثرية، وصُنّف بعضها في خانة الأساطير.
الرأي العلمي يستند إلى التنقيبات الأثرية: أصل الكتابة العربية نبطي.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خرجت أقوام شمال جزيرة العرب في الألف الأول ق.م، فاتخذت واجهتين لإقامتها: فريق استوطن العراق وعُرفوا بالكلدانيين، وفريق سكن جنوب سوريا والأردن وعُرفوا بالأنباط (ص٤).
اشتهرت حضارتهم بالتجارة، وكلمة «النبط» بمعنى الماء في لغتهم بحسب الكتاب.
يصفها المؤرخ فيليب (حتّي) بأنها حضارة مركّبة: عربية في لغتها، آرامية في كتابتها، سامية في ديانتها، يونانية رومانية في فنها وعمائرها.
ودليل عروبتهم أسماؤهم المتداولة.
الصورة: نقش على ضريح المسلّات في البتراء، عاصمة الأنباط، بالنبطية واليونانية معاً. تجاور اللغتين على الحجر الواحد شاهد بصري على «التركيب».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يقول الكتاب (ص٤): استخدم الأنباط الكتابة الآرامية التي تطوّرت عن الفينيقية، ومع الوقت اتخذت شكلاً مستقلاً لتصبح كتابة نبطية خالصة.
الجدول يضع سبعة حروف في أربع كتابات متتالية: تابع مع الطلبة كيف يتحوّل الحرف. لاحظوا مثلاً كيف تقترب النون والدال والباء النبطية من أشكالها العربية.
تنبيه وتصحيح: في الكتاب (ص٤) «حيث يرجع أقدم نقش نبطي الى ٣٣ ق.م وآخرها يرجع الى ٣٢٨ ق.م». العبارة متناقضة، فسنة ٣٢٨ ق.م أقدم من ٣٣ ق.م. المعروف أن أقدم النقوش النبطية من القرن الثاني ق.م تقريباً (نقش الخلصة/إلوسا، ويرجّح بعض الباحثين نقشاً من البتراء سنة ٩٦ ق.م)، وآخر نقش نبطي مؤرَّخ من الحِجر سنة ٣٥٦م (بحسب Joseph Naveh). ولعل رقم ٣٢٨ في الكتاب مأخوذ من نقش النمارة (٣٢٨م).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يستدل الكتاب (ص٤) على عائدية الخط العربي إلى النبطي بنقوش تبيّن الصلة الوثيقة بين الكتابتين: زبد، وأسيس، وحرّان، وأم الجمال الثاني.
أضفنا نقش النمارة (٣٢٨م)، وهو أشهر نقوش المرحلة وأقدمها في هذه القائمة، ولم يذكره الكتاب.
لاحظ مع الطلبة: كلها في بلاد الشام وأطرافها، وتمتد قرابة ثلاثة قرون قبل البعثة النبوية (٦١٠م).
تاريخ نقش أسيس في الكتاب «٤٢٣م»، والصحيح ٥٢٨م: الرقم ٤٢٣ سنةٌ بالتقويم البُصري (يُضاف إليها ١٠٥).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إضافة من خارج الكتاب.
اكتشفه رينيه دوسو وفريدريك ماكلر سنة ١٩٠١ في النمارة بحوران، جنوب شرقي دمشق، ويُحفظ اليوم في متحف اللوفر (AO 4083).
هو شاهد قبر امرئ القيس بن عمرو، ويصف نفسه بـ«ملك العرب كلّهم».
أهميته: لغته عربية، وحروفه نبطية بدأت تتصل وتميل إلى الشكل العربي، فهو حلقة وسطى بين النبطي والعربي، وأقدم من نقش زبد بنحو قرنين.
لاحظ مع الطلبة شكل الإطار ذي المقبضين على جانبي الحجر: إنه الإطار الذي اتخذناه زخرفةً لهذا العرض.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النص بحروفنا كما قرأه رينيه دوسو (١٩٠٥) مع تصحيحات جيمس بيلامي (١٩٨٥)، وهي القراءة الأوسع قبولاً. الحروف في الأصل نبطية متأخرة، واللغة عربية.
مواضع خلاف بين القرّاء: «يزجه في رتج» (بيلامي) بدل «يزجي في حبج» (دوسو)؛ و«هرب» يقرؤها روبن (١٩٩٧) والجلاد (٢٠٢١) «حرب»؛ و«عكدي» عند بيلامي بمعنى «إلى اليوم/حتى الآن». ويرى أبو الحب (٢٠٠٩) أن الحجر ليس شاهد قبر أصلاً.
التاريخ: سنة ٢٢٣ من التقويم البُصري، اليوم السابع من كسلول = ٧ كانون الأول ٣٢٨م.
نشاط سريع: اطلب من الطلبة أن يجدوا في النص كلمات ما زلنا نستعملها: ملك، العرب، التاج، مدينة، سنة، يوم.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عُثر على هذا النقش في موقع زبد بين قنّسرين ونهر الفرات، جنوب شرقي حلب، ويعود إلى سنة ٥١٢م (ص٥).
هو قطعة حجرية تعلو واجهة كنيسة مار سركيس، وكُتب بثلاث لغات: اليونانية والسريانية والعربية.
في الأعلى رسم النقش كله كما نشره Sachau سنة ١٨٨١، وتحته السطر العربي وحده بحسب قراءة Combe وزملائه (١٩٣١).
اطلب من الطلبة أن يبحثوا في السطر العربي عن حروف يعرفونها.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النص العربي من نقش زبد (٥١٢م) بحروفنا، وهو أسفل النصّين اليوناني والسرياني.
الصيغة الافتتاحية دعاء: «ذكر الإله…» أي ليذكرهم الله بالخير، وترجمها بيفان (٢٠١٥): May God be mindful of.
الأسماء موضع خلاف بين القرّاء: «أمت منفو» (أمة مناف) أو «عبد منفو»، و«هنيئو» أو «هلي/هني»، و«سيرو» أو «سترو»، و«شريحو» أو «شـ..يجو». اعتمدنا القراءة الأشيع.
لاحظ مع الطلبة: «بر» بمعنى ابن كلمة آرامية بقيت في النقوش العربية المبكرة، والواو اللاحقة بالأسماء أثر نبطي.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اكتُشف في خرائب كنيسة في حرّان (حرّان اللجاة) جنوبي دمشق، منقوشاً على حجر يعلو باب الكنيسة، باللغتين اليونانية والعربية، وتاريخه ٥٦٨م (ص٥).
النقش مؤرّخ بسنة ٤٦٣ من التقويم البُصري (٤٦٣ + ١٠٥ = ٥٦٨م).
القراءة المتداولة للنص العربي: «أنا شرحيل بر ظلمو بنيت ذا المرطول سنت ٤٦٣ بعد مفسد خيبر بعم».
«المرطول» تعريب لكلمة يونانية تعني مشهد الشهيد (martyrion)، والمقصود مشهد القديس يوحنا. و«مفسد خيبر» حادثة يؤرَّخ بها، والأرجح أنها غزوة غسانية لخيبر.
لاحظ مع الطلبة: النص العربي ليس ترجمة حرفية لليوناني؛ العربي بلسان المتكلم، واليوناني بصيغة الغائب.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النص العربي من نقش حرّان (٥٦٨م) بحروفنا، في أربعة أسطر كما هو على الحجر.
«المرطول» تعريب للكلمة اليونانية martyrion: مشهد الشهيد، والمقصود مشهد القديس يوحنا.
«مفسد خيبر» حادثة أرّخ بها صاحب النقش: يراها ابن قتيبة غزوة على خيبر، ويراها ماكدونالد تمرّداً من أهلها.
السنة ٤٦٣ من التقويم البُصري، ويُضاف إليها ١٠٥ فتصير ٥٦٨م.
في قراءة الاسم خلاف: «ظلمو» (ظالم) في القراءة التقليدية، ويقترح لارشيه وزملاؤه (٢٠٢١) «طلمو» (تلمي).
لاحظ مع الطلبة: النص العربي بلسان المتكلم («أنا… بنيتُ»)، أما اليوناني فبصيغة الغائب، فليس ترجمة حرفية له.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نقش أسيس (ص٥): منسوب إلى جبل يقع على بعد ١٠٥ كم جنوبي شرقي دمشق، ويتضمّن نصاً عربياً من أربعة أسطر.
تصحيح: يذكر الكتاب أن تاريخه «٤٢٣م». والرقم ٤٢٣ في النقش سنةٌ بالتقويم البُصري، فيقابلها ٥٢٨م (وقرأها بعضهم ٤٢٨ = ٥٣٢م).
في الصورة الأسطر الأربعة كما حُفرت على الصخر؛ اطلب من الطلبة مطابقتها سطراً بسطر مع القراءة المقابلة.
قراءته المتداولة بحروفنا: «أنه رقيم بر معرف الأوسي / أرسلني الحرث الملك على / أسيس مسلحة سنت / ٤٢٣». أي: أنا رقيم بن معرف الأوسي، أرسلني الحارث الملك (الغساني) إلى أسيس حاميةً، سنة ٤٢٣.
نقش أم الجمال الثاني (ص٥): وُجد في كنيسة تُدعى «المزدوجة»، ونُقش على حجر البازلت، وهو الوحيد في القائمة الذي يخلو من تاريخ، وينسبه المؤرخون إلى القرن السادس الميلادي.
في البطاقة رسم منقول للنقش. قراءته بحسب Littmann (1929) ثم Bellamy (1988)، أسطره الأربعة الأولى: «برزه عقدا لاليه / بر عبيده كاتب / الخليد اعلى بنى / عمرو …». وهو عند Bellamy نُصُب أقامه رفاق عُلَيّ بن عبيدة، كاتب الفرقة (الخليد)، وعند Littmann دعاء بالمغفرة لعُلَيّ.
اطلب من الطلبة أن يقرؤوا كلمة «كاتب» في السطر الثاني: حروفها قريبة جداً من حروفنا.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النص بحروفنا في أربعة أسطر، كما في الصورة. اطلب من الطلبة مطابقة الصورة بالقراءة سطراً بسطر.
الحارث: الأرجح أنه الحارث بن جبلة، ملك الغساسنة حلفاء الروم على تخوم الشام.
السنة ٤٢٣ من التقويم البُصري (+ ١٠٥ = ٥٢٨م)، وقرأها بعضهم ٤٢٨ (= ٥٣٢م). وفي الكتاب «٤٢٣م»، وهو خلط بين التقويمين.
قراءة أقدم متداولة في الكتب العربية: «إبراهيم بن مغيرة الأوسي…»، والقراءة المعتمدة اليوم «رقيم بن معرّف».
لاحظ مع الطلبة: «الحرث» بلا ألف وسطى، و«سنت» بالتاء المبسوطة، و«على» بمعنى إلى.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الحجر مثقوب وقراءته عسيرة، ولذلك قرأه العالمان قراءتين مختلفتين.
يتفقان على الاسم والصفة: «عُلَيّ بن عبيدة الكاتب»، ويختلفان في أول كلمة («برزه عقدا» عند بيلامي، و«الله غفراً» عند ليتمان) وفي الأسطر الثلاثة الأخيرة.
الأسطر في الإطار: الأول والثاني كما يظهران في الرسم بقراءة بيلامي، والثالث والرابع بما اتفق عليه من كلمات، والخامس غير مقروء.
درس للطلبة: النقش الواحد قد يُقرأ قراءتين، فالقراءة اجتهاد علمي يُبنى على الدليل.
لاحظ مع الطلبة كلمة «كاتب» في السطر الثاني: حروفها قريبة جداً من حروفنا.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فرق جوهري في هذه المادة كلها (ص٥):
الكتابة تعتمد على الاسترسال والبديهة والبساطة والسرعة، بصورة تلقائية في رسم الحروف ومقاطع الكلمات، من غير تكلّف أو تصنّع، ووظيفتها تدوينية في التوثيق والتسجيل.
أما الخط فهو ضبط رسم الحروف ومواضع اتصالاتها وفق قواعد ومعايير شكلية ومقاسات هندسية، ويخضع لمران ومراس وجهد في نظمها ورصفها وفقاً لهيئات وتراكيب وأنواع خطية متنوعة.
المقولة في الأسفل نقلها صاحب العقد الفريد عن علي بن ربّن النصراني حين سأله عن الخط: إنها درس في الصبر والإتقان قبل أن تكون درساً في الكتابة. اربطها بالجانب العملي.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أربعة تعريفات ينقلها الكتاب، من الأبسط إلى الأعمق:
— قبش: يركّز على القاعدة الهندسية وحسن الشكل.
— داود: يرى الخط بنية تصميمية دالّة، علاماتها تحيل إلى موضوعاتها بالعرف أو بالمشابهة.
— الحسيني: الخط تكوين فني غايته وحدة ذات تعبير جمالي.
— حمزة (مؤلف الكتاب): يجمع القاعدة والبناء والمهارة والغاية الجمالية والدلالية.
اطلب من الطلبة استخراج الكلمات المشتركة بين التعريفات.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تباينت آراء المؤرخين في انتقال الكتابة إلى بلاد العرب، وانقسموا صنفين (ص٧):
١. انتقلت الكتابة العربية من شمال سوريا وحوران مع تجارتهم إلى الأنبار والحيرة، عاصمة اللخميين في وادي الفرات الأوسط، ومنه إلى دومة الجندل، فالمدينة، ومنه إلى مكة والطائف.
٢. انتقلت من حوران إلى العُلا، فشمال الحجاز، إلى المدينة ومكة.
والرأي الأول هو الأرجح بحسب الكتاب.
المخطط على اليمين يضع المدن في مواضعها التقريبية بحسب خطوط الطول والعرض، وليس خريطة بمقياس. لاحظ أن الطريق الأول يلتفّ شرقاً عبر العراق، وهو طريق التجارة.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رُوي أن ممّن كان يُحسن الكتابة عبد المطلب بن هاشم، جدّ الرسول (ص)، وكان في خزانة المأمون العباسي نسخة من كتاب بخط عبد المطلب على جلد أَدَم (ص٧).
كانت الكتابة المتداولة في قريش بالخط المكّي، وكانوا قلّة ممن يجيدون الكتابة، عددهم سبعة عشر، منهم نساء مثل الشفاء بنت عبد الله العدوية وعائشة بنت سعد.
اختم بالجسر إلى الأسبوع القادم: مع الإسلام يكتسب الخط رسوماً تحتكم إلى نسب وقياسات ثابتة.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راجع الخلاصة مع الطلبة بالسؤال لا بالقراءة: اطلب من طالب أن يصوغ كل نقطة بكلماته قبل أن تظهرها.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توزيع الساعتين: ٤٥ دقيقة للنشاط الأول، و٦٠ دقيقة للثاني، و١٥ دقيقة للعرض والنقاش.
النشاط الأول يرسّخ مراحل الكتابة الأربع بالممارسة.
النشاط الثاني يُدخل الطالب أول مرة إلى حركة القلم في الحرف القديم. وزّع مطبوعة بصورتَي نقش زبد (السطر العربي) ونقش حرّان (الرسم).
معيار التقويم: وضوح التدرّج بين المراحل في النشاط الأول، ودقّة النقل في الثاني، وثلاث ملاحظات مقارنة صحيحة.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أسئلة للمراجعة الذاتية، ويصلح بعضها لامتحان الشهر الأول (الأسبوع السابع).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المصدر الرئيس كتاب د. محمد كاظم حمزة، والمصادر التالية له هي التي يحيل إليها الكتاب في الصفحات ٢–٧.
التصحيحات: تاريخ نقش أسيس (٤٢٣ بُصرية = ٥٢٨م) بحسب Grohmann 1971 وما تلاه؛ مدى النقوش النبطية (حتى نقش الحِجر ٣٥٦م) بحسب Joseph Naveh؛ تاريخ حرّان ٤٦٣ بُصرية = ٥٦٨م.
الصور كلها من Wikimedia Commons، وتراخيصها مذكورة.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image" Target="../media/image-8-12.png"/><Relationship Id="rId13" Type="http://schemas.openxmlformats.org/officeDocument/2006/relationships/image" Target="../media/image-8-13.png"/><Relationship Id="rId14" Type="http://schemas.openxmlformats.org/officeDocument/2006/relationships/image" Target="../media/image-8-14.png"/><Relationship Id="rId15" Type="http://schemas.openxmlformats.org/officeDocument/2006/relationships/image" Target="../media/image-8-15.png"/><Relationship Id="rId16" Type="http://schemas.openxmlformats.org/officeDocument/2006/relationships/image" Target="../media/image-8-16.png"/><Relationship Id="rId17" Type="http://schemas.openxmlformats.org/officeDocument/2006/relationships/image" Target="../media/image-8-17.png"/><Relationship Id="rId18" Type="http://schemas.openxmlformats.org/officeDocument/2006/relationships/image" Target="../media/image-8-18.png"/><Relationship Id="rId19" Type="http://schemas.openxmlformats.org/officeDocument/2006/relationships/image" Target="../media/image-8-19.png"/><Relationship Id="rId20" Type="http://schemas.openxmlformats.org/officeDocument/2006/relationships/image" Target="../media/image-8-20.png"/><Relationship Id="rId21" Type="http://schemas.openxmlformats.org/officeDocument/2006/relationships/image" Target="../media/image-8-21.png"/><Relationship Id="rId22" Type="http://schemas.openxmlformats.org/officeDocument/2006/relationships/slideLayout" Target="../slideLayouts/slideLayout1.xml"/><Relationship Id="rId2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5262A"/>
        </a:solidFill>
      </p:bgPr>
    </p:bg>
    <p:spTree>
      <p:nvGrpSpPr>
        <p:cNvPr id="1" name=""/>
        <p:cNvGrpSpPr/>
        <p:nvPr/>
      </p:nvGrpSpPr>
      <p:grpSpPr>
        <a:xfrm>
          <a:off x="0" y="0"/>
          <a:ext cx="0" cy="0"/>
          <a:chOff x="0" y="0"/>
          <a:chExt cx="0" cy="0"/>
        </a:xfrm>
      </p:grpSpPr>
      <p:pic>
        <p:nvPicPr>
          <p:cNvPr id="2" name="Image 0" descr="C:\Users\K\Documents\Claude\Projects\الخط العربي والزخرفة الإسلامية\الأسبوع 01\assets\namara.jpg">    </p:cNvPr>
          <p:cNvPicPr>
            <a:picLocks noChangeAspect="1"/>
          </p:cNvPicPr>
          <p:nvPr/>
        </p:nvPicPr>
        <p:blipFill>
          <a:blip r:embed="rId1"/>
          <a:srcRect l="0" r="0" t="0" b="0"/>
          <a:stretch/>
        </p:blipFill>
        <p:spPr>
          <a:xfrm>
            <a:off x="0" y="5532120"/>
            <a:ext cx="12191695" cy="1325880"/>
          </a:xfrm>
          <a:prstGeom prst="rect">
            <a:avLst/>
          </a:prstGeom>
        </p:spPr>
      </p:pic>
      <p:sp>
        <p:nvSpPr>
          <p:cNvPr id="3" name="Shape 0"/>
          <p:cNvSpPr/>
          <p:nvPr/>
        </p:nvSpPr>
        <p:spPr>
          <a:xfrm>
            <a:off x="0" y="5532120"/>
            <a:ext cx="12191695" cy="1325880"/>
          </a:xfrm>
          <a:prstGeom prst="rect">
            <a:avLst/>
          </a:prstGeom>
          <a:solidFill>
            <a:srgbClr val="25262A">
              <a:alpha val="55000"/>
            </a:srgbClr>
          </a:solidFill>
          <a:ln w="12700">
            <a:solidFill>
              <a:srgbClr val="25262A"/>
            </a:solidFill>
            <a:prstDash val="solid"/>
          </a:ln>
        </p:spPr>
      </p:sp>
      <p:sp>
        <p:nvSpPr>
          <p:cNvPr id="4" name="Shape 1"/>
          <p:cNvSpPr/>
          <p:nvPr/>
        </p:nvSpPr>
        <p:spPr>
          <a:xfrm>
            <a:off x="1874520" y="960120"/>
            <a:ext cx="8439912" cy="2926080"/>
          </a:xfrm>
          <a:prstGeom prst="rect">
            <a:avLst/>
          </a:prstGeom>
          <a:ln w="25400">
            <a:solidFill>
              <a:srgbClr val="D9B26F"/>
            </a:solidFill>
            <a:prstDash val="solid"/>
          </a:ln>
        </p:spPr>
      </p:sp>
      <p:sp>
        <p:nvSpPr>
          <p:cNvPr id="5" name="Shape 2"/>
          <p:cNvSpPr/>
          <p:nvPr/>
        </p:nvSpPr>
        <p:spPr>
          <a:xfrm>
            <a:off x="1956816" y="1042416"/>
            <a:ext cx="8275320" cy="2761488"/>
          </a:xfrm>
          <a:prstGeom prst="rect">
            <a:avLst/>
          </a:prstGeom>
          <a:ln w="9525">
            <a:solidFill>
              <a:srgbClr val="D9B26F"/>
            </a:solidFill>
            <a:prstDash val="solid"/>
          </a:ln>
        </p:spPr>
      </p:sp>
      <p:sp>
        <p:nvSpPr>
          <p:cNvPr id="6" name="Shape 3"/>
          <p:cNvSpPr/>
          <p:nvPr/>
        </p:nvSpPr>
        <p:spPr>
          <a:xfrm rot="16200000">
            <a:off x="9516161" y="2080260"/>
            <a:ext cx="2282342" cy="685800"/>
          </a:xfrm>
          <a:prstGeom prst="triangle">
            <a:avLst/>
          </a:prstGeom>
          <a:ln w="25400">
            <a:solidFill>
              <a:srgbClr val="D9B26F"/>
            </a:solidFill>
            <a:prstDash val="solid"/>
          </a:ln>
        </p:spPr>
      </p:sp>
      <p:sp>
        <p:nvSpPr>
          <p:cNvPr id="7" name="Shape 4"/>
          <p:cNvSpPr/>
          <p:nvPr/>
        </p:nvSpPr>
        <p:spPr>
          <a:xfrm rot="5400000">
            <a:off x="390449" y="2080260"/>
            <a:ext cx="2282342" cy="685800"/>
          </a:xfrm>
          <a:prstGeom prst="triangle">
            <a:avLst/>
          </a:prstGeom>
          <a:ln w="25400">
            <a:solidFill>
              <a:srgbClr val="D9B26F"/>
            </a:solidFill>
            <a:prstDash val="solid"/>
          </a:ln>
        </p:spPr>
      </p:sp>
      <p:sp>
        <p:nvSpPr>
          <p:cNvPr id="8" name="Text 5"/>
          <p:cNvSpPr txBox="1"/>
          <p:nvPr/>
        </p:nvSpPr>
        <p:spPr>
          <a:xfrm>
            <a:off x="2286000" y="1325880"/>
            <a:ext cx="7616952" cy="411480"/>
          </a:xfrm>
          <a:prstGeom prst="rect">
            <a:avLst/>
          </a:prstGeom>
          <a:noFill/>
          <a:ln/>
        </p:spPr>
        <p:txBody>
          <a:bodyPr wrap="square" lIns="0" tIns="0" rIns="0" bIns="0" rtlCol="0" anchor="t"/>
          <a:lstStyle/>
          <a:p>
            <a:pPr rtl="1" algn="ctr" indent="0" marL="0">
              <a:buNone/>
            </a:pPr>
            <a:r>
              <a:rPr lang="ar-IQ" altLang="en-US" sz="1700" dirty="0">
                <a:solidFill>
                  <a:srgbClr val="D9B26F"/>
                </a:solidFill>
                <a:latin typeface="Arial" pitchFamily="34" charset="0"/>
                <a:ea typeface="Arial" pitchFamily="34" charset="-122"/>
                <a:cs typeface="Arial" pitchFamily="34" charset="-120"/>
              </a:rPr>
              <a:t>الخط العربي والزخرفة الإسلامية (١) · المحاضرة الأولى</a:t>
            </a:r>
            <a:endParaRPr lang="ar-IQ" sz="1700" dirty="0"/>
          </a:p>
        </p:txBody>
      </p:sp>
      <p:sp>
        <p:nvSpPr>
          <p:cNvPr id="9" name="Text 6"/>
          <p:cNvSpPr txBox="1"/>
          <p:nvPr/>
        </p:nvSpPr>
        <p:spPr>
          <a:xfrm>
            <a:off x="2286000" y="1783080"/>
            <a:ext cx="7616952" cy="960120"/>
          </a:xfrm>
          <a:prstGeom prst="rect">
            <a:avLst/>
          </a:prstGeom>
          <a:noFill/>
          <a:ln/>
        </p:spPr>
        <p:txBody>
          <a:bodyPr wrap="square" lIns="0" tIns="0" rIns="0" bIns="0" rtlCol="0" anchor="ctr"/>
          <a:lstStyle/>
          <a:p>
            <a:pPr rtl="1" algn="ctr" indent="0" marL="0">
              <a:buNone/>
            </a:pPr>
            <a:r>
              <a:rPr lang="ar-IQ" altLang="en-US" sz="4600" b="1" dirty="0">
                <a:solidFill>
                  <a:srgbClr val="FFFFFF"/>
                </a:solidFill>
                <a:latin typeface="Arial" pitchFamily="34" charset="0"/>
                <a:ea typeface="Arial" pitchFamily="34" charset="-122"/>
                <a:cs typeface="Arial" pitchFamily="34" charset="-120"/>
              </a:rPr>
              <a:t>تطور الخط العربي قبل الإسلام</a:t>
            </a:r>
            <a:endParaRPr lang="ar-IQ" sz="4600" dirty="0"/>
          </a:p>
        </p:txBody>
      </p:sp>
      <p:sp>
        <p:nvSpPr>
          <p:cNvPr id="10" name="Text 7"/>
          <p:cNvSpPr txBox="1"/>
          <p:nvPr/>
        </p:nvSpPr>
        <p:spPr>
          <a:xfrm>
            <a:off x="2286000" y="2834640"/>
            <a:ext cx="7616952" cy="457200"/>
          </a:xfrm>
          <a:prstGeom prst="rect">
            <a:avLst/>
          </a:prstGeom>
          <a:noFill/>
          <a:ln/>
        </p:spPr>
        <p:txBody>
          <a:bodyPr wrap="square" lIns="0" tIns="0" rIns="0" bIns="0" rtlCol="0" anchor="t"/>
          <a:lstStyle/>
          <a:p>
            <a:pPr rtl="1" algn="ctr" indent="0" marL="0">
              <a:buNone/>
            </a:pPr>
            <a:r>
              <a:rPr lang="ar-IQ" altLang="en-US" sz="1900" dirty="0">
                <a:solidFill>
                  <a:srgbClr val="EDE4D3"/>
                </a:solidFill>
                <a:latin typeface="Arial" pitchFamily="34" charset="0"/>
                <a:ea typeface="Arial" pitchFamily="34" charset="-122"/>
                <a:cs typeface="Arial" pitchFamily="34" charset="-120"/>
              </a:rPr>
              <a:t>نشأة الكتابة · أصلها · النقوش الشاهدة · انتشارها</a:t>
            </a:r>
            <a:endParaRPr lang="ar-IQ" sz="1900" dirty="0"/>
          </a:p>
        </p:txBody>
      </p:sp>
      <p:sp>
        <p:nvSpPr>
          <p:cNvPr id="11" name="Text 8"/>
          <p:cNvSpPr txBox="1"/>
          <p:nvPr/>
        </p:nvSpPr>
        <p:spPr>
          <a:xfrm>
            <a:off x="2286000" y="4206240"/>
            <a:ext cx="7616952" cy="384048"/>
          </a:xfrm>
          <a:prstGeom prst="rect">
            <a:avLst/>
          </a:prstGeom>
          <a:noFill/>
          <a:ln/>
        </p:spPr>
        <p:txBody>
          <a:bodyPr wrap="square" lIns="0" tIns="0" rIns="0" bIns="0" rtlCol="0" anchor="t"/>
          <a:lstStyle/>
          <a:p>
            <a:pPr rtl="1" algn="ctr" indent="0" marL="0">
              <a:buNone/>
            </a:pPr>
            <a:r>
              <a:rPr lang="ar-IQ" altLang="en-US" sz="1600" dirty="0">
                <a:solidFill>
                  <a:srgbClr val="EDE4D3"/>
                </a:solidFill>
                <a:latin typeface="Arial" pitchFamily="34" charset="0"/>
                <a:ea typeface="Arial" pitchFamily="34" charset="-122"/>
                <a:cs typeface="Arial" pitchFamily="34" charset="-120"/>
              </a:rPr>
              <a:t>قسم التربية الفنية — المرحلة الثانية، الفصل الثالث</a:t>
            </a:r>
            <a:endParaRPr lang="ar-IQ" sz="1600" dirty="0"/>
          </a:p>
        </p:txBody>
      </p:sp>
      <p:sp>
        <p:nvSpPr>
          <p:cNvPr id="12" name="Text 9"/>
          <p:cNvSpPr txBox="1"/>
          <p:nvPr/>
        </p:nvSpPr>
        <p:spPr>
          <a:xfrm>
            <a:off x="2286000" y="4617720"/>
            <a:ext cx="7616952" cy="384048"/>
          </a:xfrm>
          <a:prstGeom prst="rect">
            <a:avLst/>
          </a:prstGeom>
          <a:noFill/>
          <a:ln/>
        </p:spPr>
        <p:txBody>
          <a:bodyPr wrap="square" lIns="0" tIns="0" rIns="0" bIns="0" rtlCol="0" anchor="t"/>
          <a:lstStyle/>
          <a:p>
            <a:pPr rtl="1" algn="ctr" indent="0" marL="0">
              <a:buNone/>
            </a:pPr>
            <a:r>
              <a:rPr lang="ar-IQ" altLang="en-US" sz="1600" b="1" dirty="0">
                <a:solidFill>
                  <a:srgbClr val="D9B26F"/>
                </a:solidFill>
                <a:latin typeface="Arial" pitchFamily="34" charset="0"/>
                <a:ea typeface="Arial" pitchFamily="34" charset="-122"/>
                <a:cs typeface="Arial" pitchFamily="34" charset="-120"/>
              </a:rPr>
              <a:t>إعداد: د. كاظم عبد الزهرة</a:t>
            </a:r>
            <a:endParaRPr lang="ar-IQ" sz="1600" dirty="0"/>
          </a:p>
        </p:txBody>
      </p:sp>
      <p:sp>
        <p:nvSpPr>
          <p:cNvPr id="13" name="Text 10"/>
          <p:cNvSpPr txBox="1"/>
          <p:nvPr/>
        </p:nvSpPr>
        <p:spPr>
          <a:xfrm>
            <a:off x="2286000" y="5010912"/>
            <a:ext cx="7616952" cy="347472"/>
          </a:xfrm>
          <a:prstGeom prst="rect">
            <a:avLst/>
          </a:prstGeom>
          <a:noFill/>
          <a:ln/>
        </p:spPr>
        <p:txBody>
          <a:bodyPr wrap="square" lIns="0" tIns="0" rIns="0" bIns="0" rtlCol="0" anchor="t"/>
          <a:lstStyle/>
          <a:p>
            <a:pPr rtl="1" algn="ctr" indent="0" marL="0">
              <a:buNone/>
            </a:pPr>
            <a:r>
              <a:rPr lang="ar-IQ" altLang="en-US" sz="1300" dirty="0">
                <a:solidFill>
                  <a:srgbClr val="A99F90"/>
                </a:solidFill>
                <a:latin typeface="Arial" pitchFamily="34" charset="0"/>
                <a:ea typeface="Arial" pitchFamily="34" charset="-122"/>
                <a:cs typeface="Arial" pitchFamily="34" charset="-120"/>
              </a:rPr>
              <a:t>المادة العلمية: د. محمد كاظم حمزة، «الخط العربي — النشأة والتطور»، ص٢–٧</a:t>
            </a:r>
            <a:endParaRPr lang="ar-IQ"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ماذا سنتعلّم اليوم؟</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مفردات الأسبوع الأول من دليل المناهج</a:t>
            </a:r>
            <a:endParaRPr lang="ar-IQ" sz="1000" dirty="0"/>
          </a:p>
        </p:txBody>
      </p:sp>
      <p:sp>
        <p:nvSpPr>
          <p:cNvPr id="7" name="Text 4"/>
          <p:cNvSpPr txBox="1"/>
          <p:nvPr/>
        </p:nvSpPr>
        <p:spPr>
          <a:xfrm>
            <a:off x="5074920" y="1325880"/>
            <a:ext cx="6568135" cy="411480"/>
          </a:xfrm>
          <a:prstGeom prst="rect">
            <a:avLst/>
          </a:prstGeom>
          <a:noFill/>
          <a:ln/>
        </p:spPr>
        <p:txBody>
          <a:bodyPr wrap="square" lIns="0" tIns="0" rIns="0" bIns="0" rtlCol="0" anchor="t"/>
          <a:lstStyle/>
          <a:p>
            <a:pPr rtl="1" algn="r" indent="0" marL="0">
              <a:buNone/>
            </a:pPr>
            <a:r>
              <a:rPr lang="ar-IQ" altLang="en-US" sz="1700" b="1" dirty="0">
                <a:solidFill>
                  <a:srgbClr val="A86F24"/>
                </a:solidFill>
                <a:latin typeface="Arial" pitchFamily="34" charset="0"/>
                <a:ea typeface="Arial" pitchFamily="34" charset="-122"/>
                <a:cs typeface="Arial" pitchFamily="34" charset="-120"/>
              </a:rPr>
              <a:t>أهداف المحاضرة: في نهايتها يستطيع الطالب أن…</a:t>
            </a:r>
            <a:endParaRPr lang="ar-IQ" sz="1700" dirty="0"/>
          </a:p>
        </p:txBody>
      </p:sp>
      <p:sp>
        <p:nvSpPr>
          <p:cNvPr id="8" name="Shape 5"/>
          <p:cNvSpPr/>
          <p:nvPr/>
        </p:nvSpPr>
        <p:spPr>
          <a:xfrm>
            <a:off x="11167567" y="1911096"/>
            <a:ext cx="475488" cy="475488"/>
          </a:xfrm>
          <a:prstGeom prst="ellipse">
            <a:avLst/>
          </a:prstGeom>
          <a:solidFill>
            <a:srgbClr val="A86F24"/>
          </a:solidFill>
          <a:ln w="12700">
            <a:solidFill>
              <a:srgbClr val="A86F24"/>
            </a:solidFill>
            <a:prstDash val="solid"/>
          </a:ln>
        </p:spPr>
      </p:sp>
      <p:sp>
        <p:nvSpPr>
          <p:cNvPr id="9" name="Text 6"/>
          <p:cNvSpPr txBox="1"/>
          <p:nvPr/>
        </p:nvSpPr>
        <p:spPr>
          <a:xfrm>
            <a:off x="11167567" y="1911096"/>
            <a:ext cx="475488" cy="475488"/>
          </a:xfrm>
          <a:prstGeom prst="rect">
            <a:avLst/>
          </a:prstGeom>
          <a:noFill/>
          <a:ln/>
        </p:spPr>
        <p:txBody>
          <a:bodyPr wrap="square" lIns="0" tIns="0" rIns="0" bIns="0" rtlCol="0" anchor="ctr"/>
          <a:lstStyle/>
          <a:p>
            <a:pPr algn="ctr" indent="0" marL="0">
              <a:buNone/>
            </a:pPr>
            <a:r>
              <a:rPr lang="ar-IQ" altLang="en-US" sz="1600" b="1" dirty="0">
                <a:solidFill>
                  <a:srgbClr val="FFFFFF"/>
                </a:solidFill>
                <a:latin typeface="Arial" pitchFamily="34" charset="0"/>
                <a:ea typeface="Arial" pitchFamily="34" charset="-122"/>
                <a:cs typeface="Arial" pitchFamily="34" charset="-120"/>
              </a:rPr>
              <a:t>١</a:t>
            </a:r>
            <a:endParaRPr lang="ar-IQ" sz="1600" dirty="0"/>
          </a:p>
        </p:txBody>
      </p:sp>
      <p:sp>
        <p:nvSpPr>
          <p:cNvPr id="10" name="Text 7"/>
          <p:cNvSpPr txBox="1"/>
          <p:nvPr/>
        </p:nvSpPr>
        <p:spPr>
          <a:xfrm>
            <a:off x="5074920" y="1874520"/>
            <a:ext cx="5882335" cy="566928"/>
          </a:xfrm>
          <a:prstGeom prst="rect">
            <a:avLst/>
          </a:prstGeom>
          <a:noFill/>
          <a:ln/>
        </p:spPr>
        <p:txBody>
          <a:bodyPr wrap="square" lIns="0" tIns="0" rIns="0" bIns="0" rtlCol="0" anchor="ctr"/>
          <a:lstStyle/>
          <a:p>
            <a:pPr rtl="1" algn="r" indent="0" marL="0">
              <a:buNone/>
            </a:pPr>
            <a:r>
              <a:rPr lang="ar-IQ" altLang="en-US" sz="1650" dirty="0">
                <a:solidFill>
                  <a:srgbClr val="1F1B17"/>
                </a:solidFill>
                <a:latin typeface="Arial" pitchFamily="34" charset="0"/>
                <a:ea typeface="Arial" pitchFamily="34" charset="-122"/>
                <a:cs typeface="Arial" pitchFamily="34" charset="-120"/>
              </a:rPr>
              <a:t>يعرّف الكتابة ويميّز مراحل تطورها الأربع.</a:t>
            </a:r>
            <a:endParaRPr lang="ar-IQ" sz="1650" dirty="0"/>
          </a:p>
        </p:txBody>
      </p:sp>
      <p:sp>
        <p:nvSpPr>
          <p:cNvPr id="11" name="Shape 8"/>
          <p:cNvSpPr/>
          <p:nvPr/>
        </p:nvSpPr>
        <p:spPr>
          <a:xfrm>
            <a:off x="11167567" y="2697480"/>
            <a:ext cx="475488" cy="475488"/>
          </a:xfrm>
          <a:prstGeom prst="ellipse">
            <a:avLst/>
          </a:prstGeom>
          <a:solidFill>
            <a:srgbClr val="A86F24"/>
          </a:solidFill>
          <a:ln w="12700">
            <a:solidFill>
              <a:srgbClr val="A86F24"/>
            </a:solidFill>
            <a:prstDash val="solid"/>
          </a:ln>
        </p:spPr>
      </p:sp>
      <p:sp>
        <p:nvSpPr>
          <p:cNvPr id="12" name="Text 9"/>
          <p:cNvSpPr txBox="1"/>
          <p:nvPr/>
        </p:nvSpPr>
        <p:spPr>
          <a:xfrm>
            <a:off x="11167567" y="2697480"/>
            <a:ext cx="475488" cy="475488"/>
          </a:xfrm>
          <a:prstGeom prst="rect">
            <a:avLst/>
          </a:prstGeom>
          <a:noFill/>
          <a:ln/>
        </p:spPr>
        <p:txBody>
          <a:bodyPr wrap="square" lIns="0" tIns="0" rIns="0" bIns="0" rtlCol="0" anchor="ctr"/>
          <a:lstStyle/>
          <a:p>
            <a:pPr algn="ctr" indent="0" marL="0">
              <a:buNone/>
            </a:pPr>
            <a:r>
              <a:rPr lang="ar-IQ" altLang="en-US" sz="1600" b="1" dirty="0">
                <a:solidFill>
                  <a:srgbClr val="FFFFFF"/>
                </a:solidFill>
                <a:latin typeface="Arial" pitchFamily="34" charset="0"/>
                <a:ea typeface="Arial" pitchFamily="34" charset="-122"/>
                <a:cs typeface="Arial" pitchFamily="34" charset="-120"/>
              </a:rPr>
              <a:t>٢</a:t>
            </a:r>
            <a:endParaRPr lang="ar-IQ" sz="1600" dirty="0"/>
          </a:p>
        </p:txBody>
      </p:sp>
      <p:sp>
        <p:nvSpPr>
          <p:cNvPr id="13" name="Text 10"/>
          <p:cNvSpPr txBox="1"/>
          <p:nvPr/>
        </p:nvSpPr>
        <p:spPr>
          <a:xfrm>
            <a:off x="5074920" y="2660904"/>
            <a:ext cx="5882335" cy="566928"/>
          </a:xfrm>
          <a:prstGeom prst="rect">
            <a:avLst/>
          </a:prstGeom>
          <a:noFill/>
          <a:ln/>
        </p:spPr>
        <p:txBody>
          <a:bodyPr wrap="square" lIns="0" tIns="0" rIns="0" bIns="0" rtlCol="0" anchor="ctr"/>
          <a:lstStyle/>
          <a:p>
            <a:pPr rtl="1" algn="r" indent="0" marL="0">
              <a:buNone/>
            </a:pPr>
            <a:r>
              <a:rPr lang="ar-IQ" altLang="en-US" sz="1650" dirty="0">
                <a:solidFill>
                  <a:srgbClr val="1F1B17"/>
                </a:solidFill>
                <a:latin typeface="Arial" pitchFamily="34" charset="0"/>
                <a:ea typeface="Arial" pitchFamily="34" charset="-122"/>
                <a:cs typeface="Arial" pitchFamily="34" charset="-120"/>
              </a:rPr>
              <a:t>يوازن بين الآراء في أصل الكتابة العربية، ويرجّح الرأي العلمي بدليله.</a:t>
            </a:r>
            <a:endParaRPr lang="ar-IQ" sz="1650" dirty="0"/>
          </a:p>
        </p:txBody>
      </p:sp>
      <p:sp>
        <p:nvSpPr>
          <p:cNvPr id="14" name="Shape 11"/>
          <p:cNvSpPr/>
          <p:nvPr/>
        </p:nvSpPr>
        <p:spPr>
          <a:xfrm>
            <a:off x="11167567" y="3483864"/>
            <a:ext cx="475488" cy="475488"/>
          </a:xfrm>
          <a:prstGeom prst="ellipse">
            <a:avLst/>
          </a:prstGeom>
          <a:solidFill>
            <a:srgbClr val="A86F24"/>
          </a:solidFill>
          <a:ln w="12700">
            <a:solidFill>
              <a:srgbClr val="A86F24"/>
            </a:solidFill>
            <a:prstDash val="solid"/>
          </a:ln>
        </p:spPr>
      </p:sp>
      <p:sp>
        <p:nvSpPr>
          <p:cNvPr id="15" name="Text 12"/>
          <p:cNvSpPr txBox="1"/>
          <p:nvPr/>
        </p:nvSpPr>
        <p:spPr>
          <a:xfrm>
            <a:off x="11167567" y="3483864"/>
            <a:ext cx="475488" cy="475488"/>
          </a:xfrm>
          <a:prstGeom prst="rect">
            <a:avLst/>
          </a:prstGeom>
          <a:noFill/>
          <a:ln/>
        </p:spPr>
        <p:txBody>
          <a:bodyPr wrap="square" lIns="0" tIns="0" rIns="0" bIns="0" rtlCol="0" anchor="ctr"/>
          <a:lstStyle/>
          <a:p>
            <a:pPr algn="ctr" indent="0" marL="0">
              <a:buNone/>
            </a:pPr>
            <a:r>
              <a:rPr lang="ar-IQ" altLang="en-US" sz="1600" b="1" dirty="0">
                <a:solidFill>
                  <a:srgbClr val="FFFFFF"/>
                </a:solidFill>
                <a:latin typeface="Arial" pitchFamily="34" charset="0"/>
                <a:ea typeface="Arial" pitchFamily="34" charset="-122"/>
                <a:cs typeface="Arial" pitchFamily="34" charset="-120"/>
              </a:rPr>
              <a:t>٣</a:t>
            </a:r>
            <a:endParaRPr lang="ar-IQ" sz="1600" dirty="0"/>
          </a:p>
        </p:txBody>
      </p:sp>
      <p:sp>
        <p:nvSpPr>
          <p:cNvPr id="16" name="Text 13"/>
          <p:cNvSpPr txBox="1"/>
          <p:nvPr/>
        </p:nvSpPr>
        <p:spPr>
          <a:xfrm>
            <a:off x="5074920" y="3447288"/>
            <a:ext cx="5882335" cy="566928"/>
          </a:xfrm>
          <a:prstGeom prst="rect">
            <a:avLst/>
          </a:prstGeom>
          <a:noFill/>
          <a:ln/>
        </p:spPr>
        <p:txBody>
          <a:bodyPr wrap="square" lIns="0" tIns="0" rIns="0" bIns="0" rtlCol="0" anchor="ctr"/>
          <a:lstStyle/>
          <a:p>
            <a:pPr rtl="1" algn="r" indent="0" marL="0">
              <a:buNone/>
            </a:pPr>
            <a:r>
              <a:rPr lang="ar-IQ" altLang="en-US" sz="1650" dirty="0">
                <a:solidFill>
                  <a:srgbClr val="1F1B17"/>
                </a:solidFill>
                <a:latin typeface="Arial" pitchFamily="34" charset="0"/>
                <a:ea typeface="Arial" pitchFamily="34" charset="-122"/>
                <a:cs typeface="Arial" pitchFamily="34" charset="-120"/>
              </a:rPr>
              <a:t>يتعرّف النقوش العربية قبل الإسلام: مواضعها وتواريخها ولغاتها.</a:t>
            </a:r>
            <a:endParaRPr lang="ar-IQ" sz="1650" dirty="0"/>
          </a:p>
        </p:txBody>
      </p:sp>
      <p:sp>
        <p:nvSpPr>
          <p:cNvPr id="17" name="Shape 14"/>
          <p:cNvSpPr/>
          <p:nvPr/>
        </p:nvSpPr>
        <p:spPr>
          <a:xfrm>
            <a:off x="11167567" y="4270248"/>
            <a:ext cx="475488" cy="475488"/>
          </a:xfrm>
          <a:prstGeom prst="ellipse">
            <a:avLst/>
          </a:prstGeom>
          <a:solidFill>
            <a:srgbClr val="A86F24"/>
          </a:solidFill>
          <a:ln w="12700">
            <a:solidFill>
              <a:srgbClr val="A86F24"/>
            </a:solidFill>
            <a:prstDash val="solid"/>
          </a:ln>
        </p:spPr>
      </p:sp>
      <p:sp>
        <p:nvSpPr>
          <p:cNvPr id="18" name="Text 15"/>
          <p:cNvSpPr txBox="1"/>
          <p:nvPr/>
        </p:nvSpPr>
        <p:spPr>
          <a:xfrm>
            <a:off x="11167567" y="4270248"/>
            <a:ext cx="475488" cy="475488"/>
          </a:xfrm>
          <a:prstGeom prst="rect">
            <a:avLst/>
          </a:prstGeom>
          <a:noFill/>
          <a:ln/>
        </p:spPr>
        <p:txBody>
          <a:bodyPr wrap="square" lIns="0" tIns="0" rIns="0" bIns="0" rtlCol="0" anchor="ctr"/>
          <a:lstStyle/>
          <a:p>
            <a:pPr algn="ctr" indent="0" marL="0">
              <a:buNone/>
            </a:pPr>
            <a:r>
              <a:rPr lang="ar-IQ" altLang="en-US" sz="1600" b="1" dirty="0">
                <a:solidFill>
                  <a:srgbClr val="FFFFFF"/>
                </a:solidFill>
                <a:latin typeface="Arial" pitchFamily="34" charset="0"/>
                <a:ea typeface="Arial" pitchFamily="34" charset="-122"/>
                <a:cs typeface="Arial" pitchFamily="34" charset="-120"/>
              </a:rPr>
              <a:t>٤</a:t>
            </a:r>
            <a:endParaRPr lang="ar-IQ" sz="1600" dirty="0"/>
          </a:p>
        </p:txBody>
      </p:sp>
      <p:sp>
        <p:nvSpPr>
          <p:cNvPr id="19" name="Text 16"/>
          <p:cNvSpPr txBox="1"/>
          <p:nvPr/>
        </p:nvSpPr>
        <p:spPr>
          <a:xfrm>
            <a:off x="5074920" y="4233672"/>
            <a:ext cx="5882335" cy="566928"/>
          </a:xfrm>
          <a:prstGeom prst="rect">
            <a:avLst/>
          </a:prstGeom>
          <a:noFill/>
          <a:ln/>
        </p:spPr>
        <p:txBody>
          <a:bodyPr wrap="square" lIns="0" tIns="0" rIns="0" bIns="0" rtlCol="0" anchor="ctr"/>
          <a:lstStyle/>
          <a:p>
            <a:pPr rtl="1" algn="r" indent="0" marL="0">
              <a:buNone/>
            </a:pPr>
            <a:r>
              <a:rPr lang="ar-IQ" altLang="en-US" sz="1650" dirty="0">
                <a:solidFill>
                  <a:srgbClr val="1F1B17"/>
                </a:solidFill>
                <a:latin typeface="Arial" pitchFamily="34" charset="0"/>
                <a:ea typeface="Arial" pitchFamily="34" charset="-122"/>
                <a:cs typeface="Arial" pitchFamily="34" charset="-120"/>
              </a:rPr>
              <a:t>يفرّق بين الكتابة تدويناً والخط تجويداً وتحسيناً.</a:t>
            </a:r>
            <a:endParaRPr lang="ar-IQ" sz="1650" dirty="0"/>
          </a:p>
        </p:txBody>
      </p:sp>
      <p:sp>
        <p:nvSpPr>
          <p:cNvPr id="20" name="Shape 17"/>
          <p:cNvSpPr/>
          <p:nvPr/>
        </p:nvSpPr>
        <p:spPr>
          <a:xfrm>
            <a:off x="11167567" y="5056632"/>
            <a:ext cx="475488" cy="475488"/>
          </a:xfrm>
          <a:prstGeom prst="ellipse">
            <a:avLst/>
          </a:prstGeom>
          <a:solidFill>
            <a:srgbClr val="A86F24"/>
          </a:solidFill>
          <a:ln w="12700">
            <a:solidFill>
              <a:srgbClr val="A86F24"/>
            </a:solidFill>
            <a:prstDash val="solid"/>
          </a:ln>
        </p:spPr>
      </p:sp>
      <p:sp>
        <p:nvSpPr>
          <p:cNvPr id="21" name="Text 18"/>
          <p:cNvSpPr txBox="1"/>
          <p:nvPr/>
        </p:nvSpPr>
        <p:spPr>
          <a:xfrm>
            <a:off x="11167567" y="5056632"/>
            <a:ext cx="475488" cy="475488"/>
          </a:xfrm>
          <a:prstGeom prst="rect">
            <a:avLst/>
          </a:prstGeom>
          <a:noFill/>
          <a:ln/>
        </p:spPr>
        <p:txBody>
          <a:bodyPr wrap="square" lIns="0" tIns="0" rIns="0" bIns="0" rtlCol="0" anchor="ctr"/>
          <a:lstStyle/>
          <a:p>
            <a:pPr algn="ctr" indent="0" marL="0">
              <a:buNone/>
            </a:pPr>
            <a:r>
              <a:rPr lang="ar-IQ" altLang="en-US" sz="1600" b="1" dirty="0">
                <a:solidFill>
                  <a:srgbClr val="FFFFFF"/>
                </a:solidFill>
                <a:latin typeface="Arial" pitchFamily="34" charset="0"/>
                <a:ea typeface="Arial" pitchFamily="34" charset="-122"/>
                <a:cs typeface="Arial" pitchFamily="34" charset="-120"/>
              </a:rPr>
              <a:t>٥</a:t>
            </a:r>
            <a:endParaRPr lang="ar-IQ" sz="1600" dirty="0"/>
          </a:p>
        </p:txBody>
      </p:sp>
      <p:sp>
        <p:nvSpPr>
          <p:cNvPr id="22" name="Text 19"/>
          <p:cNvSpPr txBox="1"/>
          <p:nvPr/>
        </p:nvSpPr>
        <p:spPr>
          <a:xfrm>
            <a:off x="5074920" y="5020056"/>
            <a:ext cx="5882335" cy="566928"/>
          </a:xfrm>
          <a:prstGeom prst="rect">
            <a:avLst/>
          </a:prstGeom>
          <a:noFill/>
          <a:ln/>
        </p:spPr>
        <p:txBody>
          <a:bodyPr wrap="square" lIns="0" tIns="0" rIns="0" bIns="0" rtlCol="0" anchor="ctr"/>
          <a:lstStyle/>
          <a:p>
            <a:pPr rtl="1" algn="r" indent="0" marL="0">
              <a:buNone/>
            </a:pPr>
            <a:r>
              <a:rPr lang="ar-IQ" altLang="en-US" sz="1650" dirty="0">
                <a:solidFill>
                  <a:srgbClr val="1F1B17"/>
                </a:solidFill>
                <a:latin typeface="Arial" pitchFamily="34" charset="0"/>
                <a:ea typeface="Arial" pitchFamily="34" charset="-122"/>
                <a:cs typeface="Arial" pitchFamily="34" charset="-120"/>
              </a:rPr>
              <a:t>يتتبّع طريقَي انتشار الكتابة إلى الحجاز.</a:t>
            </a:r>
            <a:endParaRPr lang="ar-IQ" sz="1650" dirty="0"/>
          </a:p>
        </p:txBody>
      </p:sp>
      <p:sp>
        <p:nvSpPr>
          <p:cNvPr id="23" name="Shape 20"/>
          <p:cNvSpPr/>
          <p:nvPr/>
        </p:nvSpPr>
        <p:spPr>
          <a:xfrm>
            <a:off x="548640" y="1325880"/>
            <a:ext cx="4160520" cy="4800600"/>
          </a:xfrm>
          <a:prstGeom prst="rect">
            <a:avLst/>
          </a:prstGeom>
          <a:solidFill>
            <a:srgbClr val="EFE6D6"/>
          </a:solidFill>
          <a:ln w="12700">
            <a:solidFill>
              <a:srgbClr val="EFE6D6"/>
            </a:solidFill>
            <a:prstDash val="solid"/>
          </a:ln>
        </p:spPr>
      </p:sp>
      <p:sp>
        <p:nvSpPr>
          <p:cNvPr id="24" name="Text 21"/>
          <p:cNvSpPr txBox="1"/>
          <p:nvPr/>
        </p:nvSpPr>
        <p:spPr>
          <a:xfrm>
            <a:off x="822960" y="1554480"/>
            <a:ext cx="3611880" cy="411480"/>
          </a:xfrm>
          <a:prstGeom prst="rect">
            <a:avLst/>
          </a:prstGeom>
          <a:noFill/>
          <a:ln/>
        </p:spPr>
        <p:txBody>
          <a:bodyPr wrap="square" lIns="0" tIns="0" rIns="0" bIns="0" rtlCol="0" anchor="t"/>
          <a:lstStyle/>
          <a:p>
            <a:pPr rtl="1" algn="r" indent="0" marL="0">
              <a:buNone/>
            </a:pPr>
            <a:r>
              <a:rPr lang="ar-IQ" altLang="en-US" sz="1800" b="1" dirty="0">
                <a:solidFill>
                  <a:srgbClr val="1F1B17"/>
                </a:solidFill>
                <a:latin typeface="Arial" pitchFamily="34" charset="0"/>
                <a:ea typeface="Arial" pitchFamily="34" charset="-122"/>
                <a:cs typeface="Arial" pitchFamily="34" charset="-120"/>
              </a:rPr>
              <a:t>محاور المحاضرة</a:t>
            </a:r>
            <a:endParaRPr lang="ar-IQ" sz="1800" dirty="0"/>
          </a:p>
        </p:txBody>
      </p:sp>
      <p:sp>
        <p:nvSpPr>
          <p:cNvPr id="25" name="Shape 22"/>
          <p:cNvSpPr/>
          <p:nvPr/>
        </p:nvSpPr>
        <p:spPr>
          <a:xfrm>
            <a:off x="822960" y="2148840"/>
            <a:ext cx="3611880" cy="603504"/>
          </a:xfrm>
          <a:prstGeom prst="rect">
            <a:avLst/>
          </a:prstGeom>
          <a:solidFill>
            <a:srgbClr val="FFFFFF"/>
          </a:solidFill>
          <a:ln w="12700">
            <a:solidFill>
              <a:srgbClr val="FFFFFF"/>
            </a:solidFill>
            <a:prstDash val="solid"/>
          </a:ln>
        </p:spPr>
      </p:sp>
      <p:sp>
        <p:nvSpPr>
          <p:cNvPr id="26" name="Text 23"/>
          <p:cNvSpPr txBox="1"/>
          <p:nvPr/>
        </p:nvSpPr>
        <p:spPr>
          <a:xfrm>
            <a:off x="1005840" y="2148840"/>
            <a:ext cx="2743200" cy="603504"/>
          </a:xfrm>
          <a:prstGeom prst="rect">
            <a:avLst/>
          </a:prstGeom>
          <a:noFill/>
          <a:ln/>
        </p:spPr>
        <p:txBody>
          <a:bodyPr wrap="square" lIns="0" tIns="0" rIns="0" bIns="0" rtlCol="0" anchor="ctr"/>
          <a:lstStyle/>
          <a:p>
            <a:pPr rtl="1" algn="r" indent="0" marL="0">
              <a:buNone/>
            </a:pPr>
            <a:r>
              <a:rPr lang="ar-IQ" altLang="en-US" sz="1550" dirty="0">
                <a:solidFill>
                  <a:srgbClr val="1F1B17"/>
                </a:solidFill>
                <a:latin typeface="Arial" pitchFamily="34" charset="0"/>
                <a:ea typeface="Arial" pitchFamily="34" charset="-122"/>
                <a:cs typeface="Arial" pitchFamily="34" charset="-120"/>
              </a:rPr>
              <a:t>نشأة الكتابة ومراحلها</a:t>
            </a:r>
            <a:endParaRPr lang="ar-IQ" sz="1550" dirty="0"/>
          </a:p>
        </p:txBody>
      </p:sp>
      <p:sp>
        <p:nvSpPr>
          <p:cNvPr id="27" name="Text 24"/>
          <p:cNvSpPr txBox="1"/>
          <p:nvPr/>
        </p:nvSpPr>
        <p:spPr>
          <a:xfrm>
            <a:off x="914400" y="2148840"/>
            <a:ext cx="457200" cy="603504"/>
          </a:xfrm>
          <a:prstGeom prst="rect">
            <a:avLst/>
          </a:prstGeom>
          <a:noFill/>
          <a:ln/>
        </p:spPr>
        <p:txBody>
          <a:bodyPr wrap="square" lIns="0" tIns="0" rIns="0" bIns="0" rtlCol="0" anchor="ctr"/>
          <a:lstStyle/>
          <a:p>
            <a:pPr rtl="1" algn="ctr" indent="0" marL="0">
              <a:buNone/>
            </a:pPr>
            <a:r>
              <a:rPr lang="ar-IQ" altLang="en-US" sz="2000" b="1" dirty="0">
                <a:solidFill>
                  <a:srgbClr val="24507F"/>
                </a:solidFill>
                <a:latin typeface="Arial" pitchFamily="34" charset="0"/>
                <a:ea typeface="Arial" pitchFamily="34" charset="-122"/>
                <a:cs typeface="Arial" pitchFamily="34" charset="-120"/>
              </a:rPr>
              <a:t>‏١</a:t>
            </a:r>
            <a:endParaRPr lang="ar-IQ" sz="2000" dirty="0"/>
          </a:p>
        </p:txBody>
      </p:sp>
      <p:sp>
        <p:nvSpPr>
          <p:cNvPr id="28" name="Shape 25"/>
          <p:cNvSpPr/>
          <p:nvPr/>
        </p:nvSpPr>
        <p:spPr>
          <a:xfrm>
            <a:off x="822960" y="2916936"/>
            <a:ext cx="3611880" cy="603504"/>
          </a:xfrm>
          <a:prstGeom prst="rect">
            <a:avLst/>
          </a:prstGeom>
          <a:solidFill>
            <a:srgbClr val="FFFFFF"/>
          </a:solidFill>
          <a:ln w="12700">
            <a:solidFill>
              <a:srgbClr val="FFFFFF"/>
            </a:solidFill>
            <a:prstDash val="solid"/>
          </a:ln>
        </p:spPr>
      </p:sp>
      <p:sp>
        <p:nvSpPr>
          <p:cNvPr id="29" name="Text 26"/>
          <p:cNvSpPr txBox="1"/>
          <p:nvPr/>
        </p:nvSpPr>
        <p:spPr>
          <a:xfrm>
            <a:off x="1005840" y="2916936"/>
            <a:ext cx="2743200" cy="603504"/>
          </a:xfrm>
          <a:prstGeom prst="rect">
            <a:avLst/>
          </a:prstGeom>
          <a:noFill/>
          <a:ln/>
        </p:spPr>
        <p:txBody>
          <a:bodyPr wrap="square" lIns="0" tIns="0" rIns="0" bIns="0" rtlCol="0" anchor="ctr"/>
          <a:lstStyle/>
          <a:p>
            <a:pPr rtl="1" algn="r" indent="0" marL="0">
              <a:buNone/>
            </a:pPr>
            <a:r>
              <a:rPr lang="ar-IQ" altLang="en-US" sz="1550" dirty="0">
                <a:solidFill>
                  <a:srgbClr val="1F1B17"/>
                </a:solidFill>
                <a:latin typeface="Arial" pitchFamily="34" charset="0"/>
                <a:ea typeface="Arial" pitchFamily="34" charset="-122"/>
                <a:cs typeface="Arial" pitchFamily="34" charset="-120"/>
              </a:rPr>
              <a:t>أصل الكتابة العربية</a:t>
            </a:r>
            <a:endParaRPr lang="ar-IQ" sz="1550" dirty="0"/>
          </a:p>
        </p:txBody>
      </p:sp>
      <p:sp>
        <p:nvSpPr>
          <p:cNvPr id="30" name="Text 27"/>
          <p:cNvSpPr txBox="1"/>
          <p:nvPr/>
        </p:nvSpPr>
        <p:spPr>
          <a:xfrm>
            <a:off x="914400" y="2916936"/>
            <a:ext cx="457200" cy="603504"/>
          </a:xfrm>
          <a:prstGeom prst="rect">
            <a:avLst/>
          </a:prstGeom>
          <a:noFill/>
          <a:ln/>
        </p:spPr>
        <p:txBody>
          <a:bodyPr wrap="square" lIns="0" tIns="0" rIns="0" bIns="0" rtlCol="0" anchor="ctr"/>
          <a:lstStyle/>
          <a:p>
            <a:pPr rtl="1" algn="ctr" indent="0" marL="0">
              <a:buNone/>
            </a:pPr>
            <a:r>
              <a:rPr lang="ar-IQ" altLang="en-US" sz="2000" b="1" dirty="0">
                <a:solidFill>
                  <a:srgbClr val="24507F"/>
                </a:solidFill>
                <a:latin typeface="Arial" pitchFamily="34" charset="0"/>
                <a:ea typeface="Arial" pitchFamily="34" charset="-122"/>
                <a:cs typeface="Arial" pitchFamily="34" charset="-120"/>
              </a:rPr>
              <a:t>‏٢</a:t>
            </a:r>
            <a:endParaRPr lang="ar-IQ" sz="2000" dirty="0"/>
          </a:p>
        </p:txBody>
      </p:sp>
      <p:sp>
        <p:nvSpPr>
          <p:cNvPr id="31" name="Shape 28"/>
          <p:cNvSpPr/>
          <p:nvPr/>
        </p:nvSpPr>
        <p:spPr>
          <a:xfrm>
            <a:off x="822960" y="3685032"/>
            <a:ext cx="3611880" cy="603504"/>
          </a:xfrm>
          <a:prstGeom prst="rect">
            <a:avLst/>
          </a:prstGeom>
          <a:solidFill>
            <a:srgbClr val="FFFFFF"/>
          </a:solidFill>
          <a:ln w="12700">
            <a:solidFill>
              <a:srgbClr val="FFFFFF"/>
            </a:solidFill>
            <a:prstDash val="solid"/>
          </a:ln>
        </p:spPr>
      </p:sp>
      <p:sp>
        <p:nvSpPr>
          <p:cNvPr id="32" name="Text 29"/>
          <p:cNvSpPr txBox="1"/>
          <p:nvPr/>
        </p:nvSpPr>
        <p:spPr>
          <a:xfrm>
            <a:off x="1005840" y="3685032"/>
            <a:ext cx="2743200" cy="603504"/>
          </a:xfrm>
          <a:prstGeom prst="rect">
            <a:avLst/>
          </a:prstGeom>
          <a:noFill/>
          <a:ln/>
        </p:spPr>
        <p:txBody>
          <a:bodyPr wrap="square" lIns="0" tIns="0" rIns="0" bIns="0" rtlCol="0" anchor="ctr"/>
          <a:lstStyle/>
          <a:p>
            <a:pPr rtl="1" algn="r" indent="0" marL="0">
              <a:buNone/>
            </a:pPr>
            <a:r>
              <a:rPr lang="ar-IQ" altLang="en-US" sz="1550" dirty="0">
                <a:solidFill>
                  <a:srgbClr val="1F1B17"/>
                </a:solidFill>
                <a:latin typeface="Arial" pitchFamily="34" charset="0"/>
                <a:ea typeface="Arial" pitchFamily="34" charset="-122"/>
                <a:cs typeface="Arial" pitchFamily="34" charset="-120"/>
              </a:rPr>
              <a:t>النقوش الشاهدة</a:t>
            </a:r>
            <a:endParaRPr lang="ar-IQ" sz="1550" dirty="0"/>
          </a:p>
        </p:txBody>
      </p:sp>
      <p:sp>
        <p:nvSpPr>
          <p:cNvPr id="33" name="Text 30"/>
          <p:cNvSpPr txBox="1"/>
          <p:nvPr/>
        </p:nvSpPr>
        <p:spPr>
          <a:xfrm>
            <a:off x="914400" y="3685032"/>
            <a:ext cx="457200" cy="603504"/>
          </a:xfrm>
          <a:prstGeom prst="rect">
            <a:avLst/>
          </a:prstGeom>
          <a:noFill/>
          <a:ln/>
        </p:spPr>
        <p:txBody>
          <a:bodyPr wrap="square" lIns="0" tIns="0" rIns="0" bIns="0" rtlCol="0" anchor="ctr"/>
          <a:lstStyle/>
          <a:p>
            <a:pPr rtl="1" algn="ctr" indent="0" marL="0">
              <a:buNone/>
            </a:pPr>
            <a:r>
              <a:rPr lang="ar-IQ" altLang="en-US" sz="2000" b="1" dirty="0">
                <a:solidFill>
                  <a:srgbClr val="24507F"/>
                </a:solidFill>
                <a:latin typeface="Arial" pitchFamily="34" charset="0"/>
                <a:ea typeface="Arial" pitchFamily="34" charset="-122"/>
                <a:cs typeface="Arial" pitchFamily="34" charset="-120"/>
              </a:rPr>
              <a:t>‏٣</a:t>
            </a:r>
            <a:endParaRPr lang="ar-IQ" sz="2000" dirty="0"/>
          </a:p>
        </p:txBody>
      </p:sp>
      <p:sp>
        <p:nvSpPr>
          <p:cNvPr id="34" name="Shape 31"/>
          <p:cNvSpPr/>
          <p:nvPr/>
        </p:nvSpPr>
        <p:spPr>
          <a:xfrm>
            <a:off x="822960" y="4453128"/>
            <a:ext cx="3611880" cy="603504"/>
          </a:xfrm>
          <a:prstGeom prst="rect">
            <a:avLst/>
          </a:prstGeom>
          <a:solidFill>
            <a:srgbClr val="FFFFFF"/>
          </a:solidFill>
          <a:ln w="12700">
            <a:solidFill>
              <a:srgbClr val="FFFFFF"/>
            </a:solidFill>
            <a:prstDash val="solid"/>
          </a:ln>
        </p:spPr>
      </p:sp>
      <p:sp>
        <p:nvSpPr>
          <p:cNvPr id="35" name="Text 32"/>
          <p:cNvSpPr txBox="1"/>
          <p:nvPr/>
        </p:nvSpPr>
        <p:spPr>
          <a:xfrm>
            <a:off x="1005840" y="4453128"/>
            <a:ext cx="2743200" cy="603504"/>
          </a:xfrm>
          <a:prstGeom prst="rect">
            <a:avLst/>
          </a:prstGeom>
          <a:noFill/>
          <a:ln/>
        </p:spPr>
        <p:txBody>
          <a:bodyPr wrap="square" lIns="0" tIns="0" rIns="0" bIns="0" rtlCol="0" anchor="ctr"/>
          <a:lstStyle/>
          <a:p>
            <a:pPr rtl="1" algn="r" indent="0" marL="0">
              <a:buNone/>
            </a:pPr>
            <a:r>
              <a:rPr lang="ar-IQ" altLang="en-US" sz="1550" dirty="0">
                <a:solidFill>
                  <a:srgbClr val="1F1B17"/>
                </a:solidFill>
                <a:latin typeface="Arial" pitchFamily="34" charset="0"/>
                <a:ea typeface="Arial" pitchFamily="34" charset="-122"/>
                <a:cs typeface="Arial" pitchFamily="34" charset="-120"/>
              </a:rPr>
              <a:t>بين الكتابة والخط</a:t>
            </a:r>
            <a:endParaRPr lang="ar-IQ" sz="1550" dirty="0"/>
          </a:p>
        </p:txBody>
      </p:sp>
      <p:sp>
        <p:nvSpPr>
          <p:cNvPr id="36" name="Text 33"/>
          <p:cNvSpPr txBox="1"/>
          <p:nvPr/>
        </p:nvSpPr>
        <p:spPr>
          <a:xfrm>
            <a:off x="914400" y="4453128"/>
            <a:ext cx="457200" cy="603504"/>
          </a:xfrm>
          <a:prstGeom prst="rect">
            <a:avLst/>
          </a:prstGeom>
          <a:noFill/>
          <a:ln/>
        </p:spPr>
        <p:txBody>
          <a:bodyPr wrap="square" lIns="0" tIns="0" rIns="0" bIns="0" rtlCol="0" anchor="ctr"/>
          <a:lstStyle/>
          <a:p>
            <a:pPr rtl="1" algn="ctr" indent="0" marL="0">
              <a:buNone/>
            </a:pPr>
            <a:r>
              <a:rPr lang="ar-IQ" altLang="en-US" sz="2000" b="1" dirty="0">
                <a:solidFill>
                  <a:srgbClr val="24507F"/>
                </a:solidFill>
                <a:latin typeface="Arial" pitchFamily="34" charset="0"/>
                <a:ea typeface="Arial" pitchFamily="34" charset="-122"/>
                <a:cs typeface="Arial" pitchFamily="34" charset="-120"/>
              </a:rPr>
              <a:t>‏٤</a:t>
            </a:r>
            <a:endParaRPr lang="ar-IQ" sz="2000" dirty="0"/>
          </a:p>
        </p:txBody>
      </p:sp>
      <p:sp>
        <p:nvSpPr>
          <p:cNvPr id="37" name="Shape 34"/>
          <p:cNvSpPr/>
          <p:nvPr/>
        </p:nvSpPr>
        <p:spPr>
          <a:xfrm>
            <a:off x="822960" y="5221224"/>
            <a:ext cx="3611880" cy="603504"/>
          </a:xfrm>
          <a:prstGeom prst="rect">
            <a:avLst/>
          </a:prstGeom>
          <a:solidFill>
            <a:srgbClr val="FFFFFF"/>
          </a:solidFill>
          <a:ln w="12700">
            <a:solidFill>
              <a:srgbClr val="FFFFFF"/>
            </a:solidFill>
            <a:prstDash val="solid"/>
          </a:ln>
        </p:spPr>
      </p:sp>
      <p:sp>
        <p:nvSpPr>
          <p:cNvPr id="38" name="Text 35"/>
          <p:cNvSpPr txBox="1"/>
          <p:nvPr/>
        </p:nvSpPr>
        <p:spPr>
          <a:xfrm>
            <a:off x="1005840" y="5221224"/>
            <a:ext cx="2743200" cy="603504"/>
          </a:xfrm>
          <a:prstGeom prst="rect">
            <a:avLst/>
          </a:prstGeom>
          <a:noFill/>
          <a:ln/>
        </p:spPr>
        <p:txBody>
          <a:bodyPr wrap="square" lIns="0" tIns="0" rIns="0" bIns="0" rtlCol="0" anchor="ctr"/>
          <a:lstStyle/>
          <a:p>
            <a:pPr rtl="1" algn="r" indent="0" marL="0">
              <a:buNone/>
            </a:pPr>
            <a:r>
              <a:rPr lang="ar-IQ" altLang="en-US" sz="1550" dirty="0">
                <a:solidFill>
                  <a:srgbClr val="1F1B17"/>
                </a:solidFill>
                <a:latin typeface="Arial" pitchFamily="34" charset="0"/>
                <a:ea typeface="Arial" pitchFamily="34" charset="-122"/>
                <a:cs typeface="Arial" pitchFamily="34" charset="-120"/>
              </a:rPr>
              <a:t>انتشار الكتابة في بلاد العرب</a:t>
            </a:r>
            <a:endParaRPr lang="ar-IQ" sz="1550" dirty="0"/>
          </a:p>
        </p:txBody>
      </p:sp>
      <p:sp>
        <p:nvSpPr>
          <p:cNvPr id="39" name="Text 36"/>
          <p:cNvSpPr txBox="1"/>
          <p:nvPr/>
        </p:nvSpPr>
        <p:spPr>
          <a:xfrm>
            <a:off x="914400" y="5221224"/>
            <a:ext cx="457200" cy="603504"/>
          </a:xfrm>
          <a:prstGeom prst="rect">
            <a:avLst/>
          </a:prstGeom>
          <a:noFill/>
          <a:ln/>
        </p:spPr>
        <p:txBody>
          <a:bodyPr wrap="square" lIns="0" tIns="0" rIns="0" bIns="0" rtlCol="0" anchor="ctr"/>
          <a:lstStyle/>
          <a:p>
            <a:pPr rtl="1" algn="ctr" indent="0" marL="0">
              <a:buNone/>
            </a:pPr>
            <a:r>
              <a:rPr lang="ar-IQ" altLang="en-US" sz="2000" b="1" dirty="0">
                <a:solidFill>
                  <a:srgbClr val="24507F"/>
                </a:solidFill>
                <a:latin typeface="Arial" pitchFamily="34" charset="0"/>
                <a:ea typeface="Arial" pitchFamily="34" charset="-122"/>
                <a:cs typeface="Arial" pitchFamily="34" charset="-120"/>
              </a:rPr>
              <a:t>‏٥</a:t>
            </a:r>
            <a:endParaRPr lang="ar-IQ"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ما الكتابة؟</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3</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ص٢ (ديرنيجر، الكتابة، ٢٠٠١، ص٩)</a:t>
            </a:r>
            <a:endParaRPr lang="ar-IQ" sz="1000" dirty="0"/>
          </a:p>
        </p:txBody>
      </p:sp>
      <p:sp>
        <p:nvSpPr>
          <p:cNvPr id="7" name="Shape 4"/>
          <p:cNvSpPr/>
          <p:nvPr/>
        </p:nvSpPr>
        <p:spPr>
          <a:xfrm>
            <a:off x="1463040" y="1463040"/>
            <a:ext cx="9262872" cy="1691640"/>
          </a:xfrm>
          <a:prstGeom prst="rect">
            <a:avLst/>
          </a:prstGeom>
          <a:solidFill>
            <a:srgbClr val="EFE6D6"/>
          </a:solidFill>
          <a:ln w="12700">
            <a:solidFill>
              <a:srgbClr val="EFE6D6"/>
            </a:solidFill>
            <a:prstDash val="solid"/>
          </a:ln>
        </p:spPr>
      </p:sp>
      <p:sp>
        <p:nvSpPr>
          <p:cNvPr id="8" name="Shape 5"/>
          <p:cNvSpPr/>
          <p:nvPr/>
        </p:nvSpPr>
        <p:spPr>
          <a:xfrm>
            <a:off x="1463040" y="1463040"/>
            <a:ext cx="9262872" cy="1691640"/>
          </a:xfrm>
          <a:prstGeom prst="rect">
            <a:avLst/>
          </a:prstGeom>
          <a:ln w="22225">
            <a:solidFill>
              <a:srgbClr val="A86F24"/>
            </a:solidFill>
            <a:prstDash val="solid"/>
          </a:ln>
        </p:spPr>
      </p:sp>
      <p:sp>
        <p:nvSpPr>
          <p:cNvPr id="9" name="Shape 6"/>
          <p:cNvSpPr/>
          <p:nvPr/>
        </p:nvSpPr>
        <p:spPr>
          <a:xfrm>
            <a:off x="1545336" y="1545336"/>
            <a:ext cx="9098280" cy="1527048"/>
          </a:xfrm>
          <a:prstGeom prst="rect">
            <a:avLst/>
          </a:prstGeom>
          <a:ln w="9525">
            <a:solidFill>
              <a:srgbClr val="A86F24"/>
            </a:solidFill>
            <a:prstDash val="solid"/>
          </a:ln>
        </p:spPr>
      </p:sp>
      <p:sp>
        <p:nvSpPr>
          <p:cNvPr id="10" name="Shape 7"/>
          <p:cNvSpPr/>
          <p:nvPr/>
        </p:nvSpPr>
        <p:spPr>
          <a:xfrm rot="16200000">
            <a:off x="10340492" y="2034540"/>
            <a:ext cx="1319479" cy="548640"/>
          </a:xfrm>
          <a:prstGeom prst="triangle">
            <a:avLst/>
          </a:prstGeom>
          <a:ln w="22225">
            <a:solidFill>
              <a:srgbClr val="A86F24"/>
            </a:solidFill>
            <a:prstDash val="solid"/>
          </a:ln>
        </p:spPr>
      </p:sp>
      <p:sp>
        <p:nvSpPr>
          <p:cNvPr id="11" name="Shape 8"/>
          <p:cNvSpPr/>
          <p:nvPr/>
        </p:nvSpPr>
        <p:spPr>
          <a:xfrm rot="5400000">
            <a:off x="528980" y="2034540"/>
            <a:ext cx="1319479" cy="548640"/>
          </a:xfrm>
          <a:prstGeom prst="triangle">
            <a:avLst/>
          </a:prstGeom>
          <a:ln w="22225">
            <a:solidFill>
              <a:srgbClr val="A86F24"/>
            </a:solidFill>
            <a:prstDash val="solid"/>
          </a:ln>
        </p:spPr>
      </p:sp>
      <p:sp>
        <p:nvSpPr>
          <p:cNvPr id="12" name="Text 9"/>
          <p:cNvSpPr txBox="1"/>
          <p:nvPr/>
        </p:nvSpPr>
        <p:spPr>
          <a:xfrm>
            <a:off x="1920240" y="1627632"/>
            <a:ext cx="8348472" cy="1051560"/>
          </a:xfrm>
          <a:prstGeom prst="rect">
            <a:avLst/>
          </a:prstGeom>
          <a:noFill/>
          <a:ln/>
        </p:spPr>
        <p:txBody>
          <a:bodyPr wrap="square" lIns="0" tIns="0" rIns="0" bIns="0" rtlCol="0" anchor="ctr"/>
          <a:lstStyle/>
          <a:p>
            <a:pPr rtl="1" algn="ctr" indent="0" marL="0">
              <a:buNone/>
            </a:pPr>
            <a:r>
              <a:rPr lang="ar-IQ" altLang="en-US" sz="2000" dirty="0">
                <a:solidFill>
                  <a:srgbClr val="1F1B17"/>
                </a:solidFill>
                <a:latin typeface="Arial" pitchFamily="34" charset="0"/>
                <a:ea typeface="Arial" pitchFamily="34" charset="-122"/>
                <a:cs typeface="Arial" pitchFamily="34" charset="-120"/>
              </a:rPr>
              <a:t>«الشكل المصوَّر المقابل للكلام، وبتعبير آخر: تثبيت اللغة المحكية بشكل دائمي أو شبه دائمي؛ تجاوزت اللغة بواسطة الكتابة ظروف الزمان والمكان»</a:t>
            </a:r>
            <a:endParaRPr lang="ar-IQ" sz="2000" dirty="0"/>
          </a:p>
        </p:txBody>
      </p:sp>
      <p:sp>
        <p:nvSpPr>
          <p:cNvPr id="13" name="Text 10"/>
          <p:cNvSpPr txBox="1"/>
          <p:nvPr/>
        </p:nvSpPr>
        <p:spPr>
          <a:xfrm>
            <a:off x="1920240" y="2670048"/>
            <a:ext cx="8348472" cy="320040"/>
          </a:xfrm>
          <a:prstGeom prst="rect">
            <a:avLst/>
          </a:prstGeom>
          <a:noFill/>
          <a:ln/>
        </p:spPr>
        <p:txBody>
          <a:bodyPr wrap="square" lIns="0" tIns="0" rIns="0" bIns="0" rtlCol="0" anchor="t"/>
          <a:lstStyle/>
          <a:p>
            <a:pPr rtl="1" algn="ctr" indent="0" marL="0">
              <a:buNone/>
            </a:pPr>
            <a:r>
              <a:rPr lang="ar-IQ" altLang="en-US" sz="1300" b="1" dirty="0">
                <a:solidFill>
                  <a:srgbClr val="A86F24"/>
                </a:solidFill>
                <a:latin typeface="Arial" pitchFamily="34" charset="0"/>
                <a:ea typeface="Arial" pitchFamily="34" charset="-122"/>
                <a:cs typeface="Arial" pitchFamily="34" charset="-120"/>
              </a:rPr>
              <a:t>— ديرنيجر، الكتابة</a:t>
            </a:r>
            <a:endParaRPr lang="ar-IQ" sz="1300" dirty="0"/>
          </a:p>
        </p:txBody>
      </p:sp>
      <p:sp>
        <p:nvSpPr>
          <p:cNvPr id="14" name="Shape 11"/>
          <p:cNvSpPr/>
          <p:nvPr/>
        </p:nvSpPr>
        <p:spPr>
          <a:xfrm>
            <a:off x="8188757" y="3657600"/>
            <a:ext cx="3454298" cy="2331720"/>
          </a:xfrm>
          <a:prstGeom prst="rect">
            <a:avLst/>
          </a:prstGeom>
          <a:solidFill>
            <a:srgbClr val="E4EBF3"/>
          </a:solidFill>
          <a:ln w="12700">
            <a:solidFill>
              <a:srgbClr val="E4EBF3"/>
            </a:solidFill>
            <a:prstDash val="solid"/>
          </a:ln>
        </p:spPr>
      </p:sp>
      <p:sp>
        <p:nvSpPr>
          <p:cNvPr id="15" name="Shape 12"/>
          <p:cNvSpPr/>
          <p:nvPr/>
        </p:nvSpPr>
        <p:spPr>
          <a:xfrm>
            <a:off x="9586722" y="3913632"/>
            <a:ext cx="658368" cy="658368"/>
          </a:xfrm>
          <a:prstGeom prst="ellipse">
            <a:avLst/>
          </a:prstGeom>
          <a:solidFill>
            <a:srgbClr val="24507F"/>
          </a:solidFill>
          <a:ln w="12700">
            <a:solidFill>
              <a:srgbClr val="24507F"/>
            </a:solidFill>
            <a:prstDash val="solid"/>
          </a:ln>
        </p:spPr>
      </p:sp>
      <p:sp>
        <p:nvSpPr>
          <p:cNvPr id="16" name="Text 13"/>
          <p:cNvSpPr txBox="1"/>
          <p:nvPr/>
        </p:nvSpPr>
        <p:spPr>
          <a:xfrm>
            <a:off x="9586722" y="3913632"/>
            <a:ext cx="658368" cy="658368"/>
          </a:xfrm>
          <a:prstGeom prst="rect">
            <a:avLst/>
          </a:prstGeom>
          <a:noFill/>
          <a:ln/>
        </p:spPr>
        <p:txBody>
          <a:bodyPr wrap="square" lIns="0" tIns="0" rIns="0" bIns="0" rtlCol="0" anchor="ctr"/>
          <a:lstStyle/>
          <a:p>
            <a:pPr algn="ctr" indent="0" marL="0">
              <a:buNone/>
            </a:pPr>
            <a:r>
              <a:rPr lang="ar-IQ" altLang="en-US" sz="2000" b="1" dirty="0">
                <a:solidFill>
                  <a:srgbClr val="FFFFFF"/>
                </a:solidFill>
                <a:latin typeface="Arial" pitchFamily="34" charset="0"/>
                <a:ea typeface="Arial" pitchFamily="34" charset="-122"/>
                <a:cs typeface="Arial" pitchFamily="34" charset="-120"/>
              </a:rPr>
              <a:t>١</a:t>
            </a:r>
            <a:endParaRPr lang="ar-IQ" sz="2000" dirty="0"/>
          </a:p>
        </p:txBody>
      </p:sp>
      <p:sp>
        <p:nvSpPr>
          <p:cNvPr id="17" name="Text 14"/>
          <p:cNvSpPr txBox="1"/>
          <p:nvPr/>
        </p:nvSpPr>
        <p:spPr>
          <a:xfrm>
            <a:off x="8417357" y="4709160"/>
            <a:ext cx="2997098" cy="41148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وسيلة تواصل</a:t>
            </a:r>
            <a:endParaRPr lang="ar-IQ" sz="1800" dirty="0"/>
          </a:p>
        </p:txBody>
      </p:sp>
      <p:sp>
        <p:nvSpPr>
          <p:cNvPr id="18" name="Text 15"/>
          <p:cNvSpPr txBox="1"/>
          <p:nvPr/>
        </p:nvSpPr>
        <p:spPr>
          <a:xfrm>
            <a:off x="8463077" y="5138928"/>
            <a:ext cx="2905658" cy="731520"/>
          </a:xfrm>
          <a:prstGeom prst="rect">
            <a:avLst/>
          </a:prstGeom>
          <a:noFill/>
          <a:ln/>
        </p:spPr>
        <p:txBody>
          <a:bodyPr wrap="square" lIns="0" tIns="0" rIns="0" bIns="0" rtlCol="0" anchor="t"/>
          <a:lstStyle/>
          <a:p>
            <a:pPr rtl="1" algn="ctr" indent="0" marL="0">
              <a:buNone/>
            </a:pPr>
            <a:r>
              <a:rPr lang="ar-IQ" altLang="en-US" sz="1450" dirty="0">
                <a:solidFill>
                  <a:srgbClr val="1F1B17"/>
                </a:solidFill>
                <a:latin typeface="Arial" pitchFamily="34" charset="0"/>
                <a:ea typeface="Arial" pitchFamily="34" charset="-122"/>
                <a:cs typeface="Arial" pitchFamily="34" charset="-120"/>
              </a:rPr>
              <a:t>إفهام وتبليغ يُفصح عن ضرورات حياة الناس ومعاملاتهم.</a:t>
            </a:r>
            <a:endParaRPr lang="ar-IQ" sz="1450" dirty="0"/>
          </a:p>
        </p:txBody>
      </p:sp>
      <p:sp>
        <p:nvSpPr>
          <p:cNvPr id="19" name="Shape 16"/>
          <p:cNvSpPr/>
          <p:nvPr/>
        </p:nvSpPr>
        <p:spPr>
          <a:xfrm>
            <a:off x="4368698" y="3657600"/>
            <a:ext cx="3454298" cy="2331720"/>
          </a:xfrm>
          <a:prstGeom prst="rect">
            <a:avLst/>
          </a:prstGeom>
          <a:solidFill>
            <a:srgbClr val="E4EBF3"/>
          </a:solidFill>
          <a:ln w="12700">
            <a:solidFill>
              <a:srgbClr val="E4EBF3"/>
            </a:solidFill>
            <a:prstDash val="solid"/>
          </a:ln>
        </p:spPr>
      </p:sp>
      <p:sp>
        <p:nvSpPr>
          <p:cNvPr id="20" name="Shape 17"/>
          <p:cNvSpPr/>
          <p:nvPr/>
        </p:nvSpPr>
        <p:spPr>
          <a:xfrm>
            <a:off x="5766664" y="3913632"/>
            <a:ext cx="658368" cy="658368"/>
          </a:xfrm>
          <a:prstGeom prst="ellipse">
            <a:avLst/>
          </a:prstGeom>
          <a:solidFill>
            <a:srgbClr val="24507F"/>
          </a:solidFill>
          <a:ln w="12700">
            <a:solidFill>
              <a:srgbClr val="24507F"/>
            </a:solidFill>
            <a:prstDash val="solid"/>
          </a:ln>
        </p:spPr>
      </p:sp>
      <p:sp>
        <p:nvSpPr>
          <p:cNvPr id="21" name="Text 18"/>
          <p:cNvSpPr txBox="1"/>
          <p:nvPr/>
        </p:nvSpPr>
        <p:spPr>
          <a:xfrm>
            <a:off x="5766664" y="3913632"/>
            <a:ext cx="658368" cy="658368"/>
          </a:xfrm>
          <a:prstGeom prst="rect">
            <a:avLst/>
          </a:prstGeom>
          <a:noFill/>
          <a:ln/>
        </p:spPr>
        <p:txBody>
          <a:bodyPr wrap="square" lIns="0" tIns="0" rIns="0" bIns="0" rtlCol="0" anchor="ctr"/>
          <a:lstStyle/>
          <a:p>
            <a:pPr algn="ctr" indent="0" marL="0">
              <a:buNone/>
            </a:pPr>
            <a:r>
              <a:rPr lang="ar-IQ" altLang="en-US" sz="2000" b="1" dirty="0">
                <a:solidFill>
                  <a:srgbClr val="FFFFFF"/>
                </a:solidFill>
                <a:latin typeface="Arial" pitchFamily="34" charset="0"/>
                <a:ea typeface="Arial" pitchFamily="34" charset="-122"/>
                <a:cs typeface="Arial" pitchFamily="34" charset="-120"/>
              </a:rPr>
              <a:t>٢</a:t>
            </a:r>
            <a:endParaRPr lang="ar-IQ" sz="2000" dirty="0"/>
          </a:p>
        </p:txBody>
      </p:sp>
      <p:sp>
        <p:nvSpPr>
          <p:cNvPr id="22" name="Text 19"/>
          <p:cNvSpPr txBox="1"/>
          <p:nvPr/>
        </p:nvSpPr>
        <p:spPr>
          <a:xfrm>
            <a:off x="4597298" y="4709160"/>
            <a:ext cx="2997098" cy="41148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أداة توثيق</a:t>
            </a:r>
            <a:endParaRPr lang="ar-IQ" sz="1800" dirty="0"/>
          </a:p>
        </p:txBody>
      </p:sp>
      <p:sp>
        <p:nvSpPr>
          <p:cNvPr id="23" name="Text 20"/>
          <p:cNvSpPr txBox="1"/>
          <p:nvPr/>
        </p:nvSpPr>
        <p:spPr>
          <a:xfrm>
            <a:off x="4643018" y="5138928"/>
            <a:ext cx="2905658" cy="731520"/>
          </a:xfrm>
          <a:prstGeom prst="rect">
            <a:avLst/>
          </a:prstGeom>
          <a:noFill/>
          <a:ln/>
        </p:spPr>
        <p:txBody>
          <a:bodyPr wrap="square" lIns="0" tIns="0" rIns="0" bIns="0" rtlCol="0" anchor="t"/>
          <a:lstStyle/>
          <a:p>
            <a:pPr rtl="1" algn="ctr" indent="0" marL="0">
              <a:buNone/>
            </a:pPr>
            <a:r>
              <a:rPr lang="ar-IQ" altLang="en-US" sz="1450" dirty="0">
                <a:solidFill>
                  <a:srgbClr val="1F1B17"/>
                </a:solidFill>
                <a:latin typeface="Arial" pitchFamily="34" charset="0"/>
                <a:ea typeface="Arial" pitchFamily="34" charset="-122"/>
                <a:cs typeface="Arial" pitchFamily="34" charset="-120"/>
              </a:rPr>
              <a:t>بها وُثّقت العهود ودُوّن التاريخ خشية ضياعه.</a:t>
            </a:r>
            <a:endParaRPr lang="ar-IQ" sz="1450" dirty="0"/>
          </a:p>
        </p:txBody>
      </p:sp>
      <p:sp>
        <p:nvSpPr>
          <p:cNvPr id="24" name="Shape 21"/>
          <p:cNvSpPr/>
          <p:nvPr/>
        </p:nvSpPr>
        <p:spPr>
          <a:xfrm>
            <a:off x="548640" y="3657600"/>
            <a:ext cx="3454298" cy="2331720"/>
          </a:xfrm>
          <a:prstGeom prst="rect">
            <a:avLst/>
          </a:prstGeom>
          <a:solidFill>
            <a:srgbClr val="E4EBF3"/>
          </a:solidFill>
          <a:ln w="12700">
            <a:solidFill>
              <a:srgbClr val="E4EBF3"/>
            </a:solidFill>
            <a:prstDash val="solid"/>
          </a:ln>
        </p:spPr>
      </p:sp>
      <p:sp>
        <p:nvSpPr>
          <p:cNvPr id="25" name="Shape 22"/>
          <p:cNvSpPr/>
          <p:nvPr/>
        </p:nvSpPr>
        <p:spPr>
          <a:xfrm>
            <a:off x="1946605" y="3913632"/>
            <a:ext cx="658368" cy="658368"/>
          </a:xfrm>
          <a:prstGeom prst="ellipse">
            <a:avLst/>
          </a:prstGeom>
          <a:solidFill>
            <a:srgbClr val="24507F"/>
          </a:solidFill>
          <a:ln w="12700">
            <a:solidFill>
              <a:srgbClr val="24507F"/>
            </a:solidFill>
            <a:prstDash val="solid"/>
          </a:ln>
        </p:spPr>
      </p:sp>
      <p:sp>
        <p:nvSpPr>
          <p:cNvPr id="26" name="Text 23"/>
          <p:cNvSpPr txBox="1"/>
          <p:nvPr/>
        </p:nvSpPr>
        <p:spPr>
          <a:xfrm>
            <a:off x="1946605" y="3913632"/>
            <a:ext cx="658368" cy="658368"/>
          </a:xfrm>
          <a:prstGeom prst="rect">
            <a:avLst/>
          </a:prstGeom>
          <a:noFill/>
          <a:ln/>
        </p:spPr>
        <p:txBody>
          <a:bodyPr wrap="square" lIns="0" tIns="0" rIns="0" bIns="0" rtlCol="0" anchor="ctr"/>
          <a:lstStyle/>
          <a:p>
            <a:pPr algn="ctr" indent="0" marL="0">
              <a:buNone/>
            </a:pPr>
            <a:r>
              <a:rPr lang="ar-IQ" altLang="en-US" sz="2000" b="1" dirty="0">
                <a:solidFill>
                  <a:srgbClr val="FFFFFF"/>
                </a:solidFill>
                <a:latin typeface="Arial" pitchFamily="34" charset="0"/>
                <a:ea typeface="Arial" pitchFamily="34" charset="-122"/>
                <a:cs typeface="Arial" pitchFamily="34" charset="-120"/>
              </a:rPr>
              <a:t>٣</a:t>
            </a:r>
            <a:endParaRPr lang="ar-IQ" sz="2000" dirty="0"/>
          </a:p>
        </p:txBody>
      </p:sp>
      <p:sp>
        <p:nvSpPr>
          <p:cNvPr id="27" name="Text 24"/>
          <p:cNvSpPr txBox="1"/>
          <p:nvPr/>
        </p:nvSpPr>
        <p:spPr>
          <a:xfrm>
            <a:off x="777240" y="4709160"/>
            <a:ext cx="2997098" cy="41148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عابرة للزمان والمكان</a:t>
            </a:r>
            <a:endParaRPr lang="ar-IQ" sz="1800" dirty="0"/>
          </a:p>
        </p:txBody>
      </p:sp>
      <p:sp>
        <p:nvSpPr>
          <p:cNvPr id="28" name="Text 25"/>
          <p:cNvSpPr txBox="1"/>
          <p:nvPr/>
        </p:nvSpPr>
        <p:spPr>
          <a:xfrm>
            <a:off x="822960" y="5138928"/>
            <a:ext cx="2905658" cy="731520"/>
          </a:xfrm>
          <a:prstGeom prst="rect">
            <a:avLst/>
          </a:prstGeom>
          <a:noFill/>
          <a:ln/>
        </p:spPr>
        <p:txBody>
          <a:bodyPr wrap="square" lIns="0" tIns="0" rIns="0" bIns="0" rtlCol="0" anchor="t"/>
          <a:lstStyle/>
          <a:p>
            <a:pPr rtl="1" algn="ctr" indent="0" marL="0">
              <a:buNone/>
            </a:pPr>
            <a:r>
              <a:rPr lang="ar-IQ" altLang="en-US" sz="1450" dirty="0">
                <a:solidFill>
                  <a:srgbClr val="1F1B17"/>
                </a:solidFill>
                <a:latin typeface="Arial" pitchFamily="34" charset="0"/>
                <a:ea typeface="Arial" pitchFamily="34" charset="-122"/>
                <a:cs typeface="Arial" pitchFamily="34" charset="-120"/>
              </a:rPr>
              <a:t>تنقل الفكرة إلى من لم يسمعها، في غير زمانها ومكانها.</a:t>
            </a:r>
            <a:endParaRPr lang="ar-IQ"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مراحل تطور الكتابة: من الصورة إلى الحرف</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4</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ص٢–٣ (ديرنيجر، ص١٦–١٨)</a:t>
            </a:r>
            <a:endParaRPr lang="ar-IQ" sz="1000" dirty="0"/>
          </a:p>
        </p:txBody>
      </p:sp>
      <p:sp>
        <p:nvSpPr>
          <p:cNvPr id="7" name="Shape 4"/>
          <p:cNvSpPr/>
          <p:nvPr/>
        </p:nvSpPr>
        <p:spPr>
          <a:xfrm>
            <a:off x="9178061" y="1371600"/>
            <a:ext cx="2464994" cy="4663440"/>
          </a:xfrm>
          <a:prstGeom prst="rect">
            <a:avLst/>
          </a:prstGeom>
          <a:solidFill>
            <a:srgbClr val="EFE6D6"/>
          </a:solidFill>
          <a:ln w="12700">
            <a:solidFill>
              <a:srgbClr val="EFE6D6"/>
            </a:solidFill>
            <a:prstDash val="solid"/>
          </a:ln>
        </p:spPr>
      </p:sp>
      <p:sp>
        <p:nvSpPr>
          <p:cNvPr id="8" name="Shape 5"/>
          <p:cNvSpPr/>
          <p:nvPr/>
        </p:nvSpPr>
        <p:spPr>
          <a:xfrm>
            <a:off x="9360941" y="1554480"/>
            <a:ext cx="2099234" cy="1600200"/>
          </a:xfrm>
          <a:prstGeom prst="rect">
            <a:avLst/>
          </a:prstGeom>
          <a:solidFill>
            <a:srgbClr val="FFFFFF"/>
          </a:solidFill>
          <a:ln w="12700">
            <a:solidFill>
              <a:srgbClr val="FFFFFF"/>
            </a:solidFill>
            <a:prstDash val="solid"/>
          </a:ln>
        </p:spPr>
      </p:sp>
      <p:pic>
        <p:nvPicPr>
          <p:cNvPr id="9" name="Image 0" descr="C:\Users\K\Documents\Claude\Projects\الخط العربي والزخرفة الإسلامية\الأسبوع 01\assets\glyphs\stage_bird.png">    </p:cNvPr>
          <p:cNvPicPr>
            <a:picLocks noChangeAspect="1"/>
          </p:cNvPicPr>
          <p:nvPr/>
        </p:nvPicPr>
        <p:blipFill>
          <a:blip r:embed="rId1"/>
          <a:stretch>
            <a:fillRect/>
          </a:stretch>
        </p:blipFill>
        <p:spPr>
          <a:xfrm>
            <a:off x="9816198" y="1673352"/>
            <a:ext cx="1188720" cy="1188720"/>
          </a:xfrm>
          <a:prstGeom prst="rect">
            <a:avLst/>
          </a:prstGeom>
        </p:spPr>
      </p:pic>
      <p:sp>
        <p:nvSpPr>
          <p:cNvPr id="10" name="Text 6"/>
          <p:cNvSpPr txBox="1"/>
          <p:nvPr/>
        </p:nvSpPr>
        <p:spPr>
          <a:xfrm>
            <a:off x="9360941" y="2834640"/>
            <a:ext cx="2099234"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صقر — هيروغليفية مصرية</a:t>
            </a:r>
            <a:endParaRPr lang="ar-IQ" sz="1000" dirty="0"/>
          </a:p>
        </p:txBody>
      </p:sp>
      <p:sp>
        <p:nvSpPr>
          <p:cNvPr id="11" name="Shape 7"/>
          <p:cNvSpPr/>
          <p:nvPr/>
        </p:nvSpPr>
        <p:spPr>
          <a:xfrm>
            <a:off x="11021263" y="3355848"/>
            <a:ext cx="438912" cy="438912"/>
          </a:xfrm>
          <a:prstGeom prst="ellipse">
            <a:avLst/>
          </a:prstGeom>
          <a:solidFill>
            <a:srgbClr val="A86F24"/>
          </a:solidFill>
          <a:ln w="12700">
            <a:solidFill>
              <a:srgbClr val="A86F24"/>
            </a:solidFill>
            <a:prstDash val="solid"/>
          </a:ln>
        </p:spPr>
      </p:sp>
      <p:sp>
        <p:nvSpPr>
          <p:cNvPr id="12" name="Text 8"/>
          <p:cNvSpPr txBox="1"/>
          <p:nvPr/>
        </p:nvSpPr>
        <p:spPr>
          <a:xfrm>
            <a:off x="11021263" y="3355848"/>
            <a:ext cx="438912" cy="438912"/>
          </a:xfrm>
          <a:prstGeom prst="rect">
            <a:avLst/>
          </a:prstGeom>
          <a:noFill/>
          <a:ln/>
        </p:spPr>
        <p:txBody>
          <a:bodyPr wrap="square" lIns="0" tIns="0" rIns="0" bIns="0" rtlCol="0" anchor="ctr"/>
          <a:lstStyle/>
          <a:p>
            <a:pPr algn="ctr" indent="0" marL="0">
              <a:buNone/>
            </a:pPr>
            <a:r>
              <a:rPr lang="ar-IQ" altLang="en-US" sz="1500" b="1" dirty="0">
                <a:solidFill>
                  <a:srgbClr val="FFFFFF"/>
                </a:solidFill>
                <a:latin typeface="Arial" pitchFamily="34" charset="0"/>
                <a:ea typeface="Arial" pitchFamily="34" charset="-122"/>
                <a:cs typeface="Arial" pitchFamily="34" charset="-120"/>
              </a:rPr>
              <a:t>١</a:t>
            </a:r>
            <a:endParaRPr lang="ar-IQ" sz="1500" dirty="0"/>
          </a:p>
        </p:txBody>
      </p:sp>
      <p:sp>
        <p:nvSpPr>
          <p:cNvPr id="13" name="Text 9"/>
          <p:cNvSpPr txBox="1"/>
          <p:nvPr/>
        </p:nvSpPr>
        <p:spPr>
          <a:xfrm>
            <a:off x="9360941" y="3310128"/>
            <a:ext cx="1687754" cy="548640"/>
          </a:xfrm>
          <a:prstGeom prst="rect">
            <a:avLst/>
          </a:prstGeom>
          <a:noFill/>
          <a:ln/>
        </p:spPr>
        <p:txBody>
          <a:bodyPr wrap="square" lIns="0" tIns="0" rIns="0" bIns="0" rtlCol="0" anchor="ctr"/>
          <a:lstStyle/>
          <a:p>
            <a:pPr rtl="1" algn="r" indent="0" marL="0">
              <a:buNone/>
            </a:pPr>
            <a:r>
              <a:rPr lang="ar-IQ" altLang="en-US" sz="1650" b="1" dirty="0">
                <a:solidFill>
                  <a:srgbClr val="1F1B17"/>
                </a:solidFill>
                <a:latin typeface="Arial" pitchFamily="34" charset="0"/>
                <a:ea typeface="Arial" pitchFamily="34" charset="-122"/>
                <a:cs typeface="Arial" pitchFamily="34" charset="-120"/>
              </a:rPr>
              <a:t>الكتابة الصورية</a:t>
            </a:r>
            <a:endParaRPr lang="ar-IQ" sz="1650" dirty="0"/>
          </a:p>
        </p:txBody>
      </p:sp>
      <p:sp>
        <p:nvSpPr>
          <p:cNvPr id="14" name="Text 10"/>
          <p:cNvSpPr txBox="1"/>
          <p:nvPr/>
        </p:nvSpPr>
        <p:spPr>
          <a:xfrm>
            <a:off x="9360941" y="3977640"/>
            <a:ext cx="2099234" cy="1005840"/>
          </a:xfrm>
          <a:prstGeom prst="rect">
            <a:avLst/>
          </a:prstGeom>
          <a:noFill/>
          <a:ln/>
        </p:spPr>
        <p:txBody>
          <a:bodyPr wrap="square" lIns="0" tIns="0" rIns="0" bIns="0" rtlCol="0" anchor="t"/>
          <a:lstStyle/>
          <a:p>
            <a:pPr rtl="1" algn="r" indent="0" marL="0">
              <a:buNone/>
            </a:pPr>
            <a:r>
              <a:rPr lang="ar-IQ" altLang="en-US" sz="1400" dirty="0">
                <a:solidFill>
                  <a:srgbClr val="1F1B17"/>
                </a:solidFill>
                <a:latin typeface="Arial" pitchFamily="34" charset="0"/>
                <a:ea typeface="Arial" pitchFamily="34" charset="-122"/>
                <a:cs typeface="Arial" pitchFamily="34" charset="-120"/>
              </a:rPr>
              <a:t>تسجيل مباشر لصورة الطبيعة، بلا قيمة صوتية.</a:t>
            </a:r>
            <a:endParaRPr lang="ar-IQ" sz="1400" dirty="0"/>
          </a:p>
        </p:txBody>
      </p:sp>
      <p:sp>
        <p:nvSpPr>
          <p:cNvPr id="15" name="Shape 11"/>
          <p:cNvSpPr/>
          <p:nvPr/>
        </p:nvSpPr>
        <p:spPr>
          <a:xfrm>
            <a:off x="9360941" y="4983480"/>
            <a:ext cx="2099234" cy="868680"/>
          </a:xfrm>
          <a:prstGeom prst="rect">
            <a:avLst/>
          </a:prstGeom>
          <a:solidFill>
            <a:srgbClr val="E4EBF3"/>
          </a:solidFill>
          <a:ln w="12700">
            <a:solidFill>
              <a:srgbClr val="E4EBF3"/>
            </a:solidFill>
            <a:prstDash val="solid"/>
          </a:ln>
        </p:spPr>
      </p:sp>
      <p:sp>
        <p:nvSpPr>
          <p:cNvPr id="16" name="Text 12"/>
          <p:cNvSpPr txBox="1"/>
          <p:nvPr/>
        </p:nvSpPr>
        <p:spPr>
          <a:xfrm>
            <a:off x="9470669" y="4983480"/>
            <a:ext cx="1879778" cy="868680"/>
          </a:xfrm>
          <a:prstGeom prst="rect">
            <a:avLst/>
          </a:prstGeom>
          <a:noFill/>
          <a:ln/>
        </p:spPr>
        <p:txBody>
          <a:bodyPr wrap="square" lIns="0" tIns="0" rIns="0" bIns="0" rtlCol="0" anchor="ctr"/>
          <a:lstStyle/>
          <a:p>
            <a:pPr rtl="1" algn="r" indent="0" marL="0">
              <a:buNone/>
            </a:pPr>
            <a:r>
              <a:rPr lang="ar-IQ" altLang="en-US" sz="1350" b="1" dirty="0">
                <a:solidFill>
                  <a:srgbClr val="24507F"/>
                </a:solidFill>
                <a:latin typeface="Arial" pitchFamily="34" charset="0"/>
                <a:ea typeface="Arial" pitchFamily="34" charset="-122"/>
                <a:cs typeface="Arial" pitchFamily="34" charset="-120"/>
              </a:rPr>
              <a:t>رسم الطائر يعني «طائر».</a:t>
            </a:r>
            <a:endParaRPr lang="ar-IQ" sz="1350" dirty="0"/>
          </a:p>
        </p:txBody>
      </p:sp>
      <p:sp>
        <p:nvSpPr>
          <p:cNvPr id="17" name="Shape 13"/>
          <p:cNvSpPr/>
          <p:nvPr/>
        </p:nvSpPr>
        <p:spPr>
          <a:xfrm flipH="1">
            <a:off x="8839733" y="3703320"/>
            <a:ext cx="265176" cy="0"/>
          </a:xfrm>
          <a:prstGeom prst="line">
            <a:avLst/>
          </a:prstGeom>
          <a:noFill/>
          <a:ln w="28575">
            <a:solidFill>
              <a:srgbClr val="A86F24"/>
            </a:solidFill>
            <a:prstDash val="solid"/>
            <a:tailEnd type="triangle"/>
          </a:ln>
        </p:spPr>
      </p:sp>
      <p:sp>
        <p:nvSpPr>
          <p:cNvPr id="18" name="Shape 14"/>
          <p:cNvSpPr/>
          <p:nvPr/>
        </p:nvSpPr>
        <p:spPr>
          <a:xfrm>
            <a:off x="6301588" y="1371600"/>
            <a:ext cx="2464994" cy="4663440"/>
          </a:xfrm>
          <a:prstGeom prst="rect">
            <a:avLst/>
          </a:prstGeom>
          <a:solidFill>
            <a:srgbClr val="EFE6D6"/>
          </a:solidFill>
          <a:ln w="12700">
            <a:solidFill>
              <a:srgbClr val="EFE6D6"/>
            </a:solidFill>
            <a:prstDash val="solid"/>
          </a:ln>
        </p:spPr>
      </p:sp>
      <p:sp>
        <p:nvSpPr>
          <p:cNvPr id="19" name="Shape 15"/>
          <p:cNvSpPr/>
          <p:nvPr/>
        </p:nvSpPr>
        <p:spPr>
          <a:xfrm>
            <a:off x="6484468" y="1554480"/>
            <a:ext cx="2099234" cy="1600200"/>
          </a:xfrm>
          <a:prstGeom prst="rect">
            <a:avLst/>
          </a:prstGeom>
          <a:solidFill>
            <a:srgbClr val="FFFFFF"/>
          </a:solidFill>
          <a:ln w="12700">
            <a:solidFill>
              <a:srgbClr val="FFFFFF"/>
            </a:solidFill>
            <a:prstDash val="solid"/>
          </a:ln>
        </p:spPr>
      </p:sp>
      <p:pic>
        <p:nvPicPr>
          <p:cNvPr id="20" name="Image 1" descr="C:\Users\K\Documents\Claude\Projects\الخط العربي والزخرفة الإسلامية\الأسبوع 01\assets\glyphs\stage_sun.png">    </p:cNvPr>
          <p:cNvPicPr>
            <a:picLocks noChangeAspect="1"/>
          </p:cNvPicPr>
          <p:nvPr/>
        </p:nvPicPr>
        <p:blipFill>
          <a:blip r:embed="rId2"/>
          <a:stretch>
            <a:fillRect/>
          </a:stretch>
        </p:blipFill>
        <p:spPr>
          <a:xfrm>
            <a:off x="6939724" y="1673352"/>
            <a:ext cx="1188720" cy="1188720"/>
          </a:xfrm>
          <a:prstGeom prst="rect">
            <a:avLst/>
          </a:prstGeom>
        </p:spPr>
      </p:pic>
      <p:sp>
        <p:nvSpPr>
          <p:cNvPr id="21" name="Text 16"/>
          <p:cNvSpPr txBox="1"/>
          <p:nvPr/>
        </p:nvSpPr>
        <p:spPr>
          <a:xfrm>
            <a:off x="6484468" y="2834640"/>
            <a:ext cx="2099234"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قرص الشمس — هيروغليفية</a:t>
            </a:r>
            <a:endParaRPr lang="ar-IQ" sz="1000" dirty="0"/>
          </a:p>
        </p:txBody>
      </p:sp>
      <p:sp>
        <p:nvSpPr>
          <p:cNvPr id="22" name="Shape 17"/>
          <p:cNvSpPr/>
          <p:nvPr/>
        </p:nvSpPr>
        <p:spPr>
          <a:xfrm>
            <a:off x="8144789" y="3355848"/>
            <a:ext cx="438912" cy="438912"/>
          </a:xfrm>
          <a:prstGeom prst="ellipse">
            <a:avLst/>
          </a:prstGeom>
          <a:solidFill>
            <a:srgbClr val="A86F24"/>
          </a:solidFill>
          <a:ln w="12700">
            <a:solidFill>
              <a:srgbClr val="A86F24"/>
            </a:solidFill>
            <a:prstDash val="solid"/>
          </a:ln>
        </p:spPr>
      </p:sp>
      <p:sp>
        <p:nvSpPr>
          <p:cNvPr id="23" name="Text 18"/>
          <p:cNvSpPr txBox="1"/>
          <p:nvPr/>
        </p:nvSpPr>
        <p:spPr>
          <a:xfrm>
            <a:off x="8144789" y="3355848"/>
            <a:ext cx="438912" cy="438912"/>
          </a:xfrm>
          <a:prstGeom prst="rect">
            <a:avLst/>
          </a:prstGeom>
          <a:noFill/>
          <a:ln/>
        </p:spPr>
        <p:txBody>
          <a:bodyPr wrap="square" lIns="0" tIns="0" rIns="0" bIns="0" rtlCol="0" anchor="ctr"/>
          <a:lstStyle/>
          <a:p>
            <a:pPr algn="ctr" indent="0" marL="0">
              <a:buNone/>
            </a:pPr>
            <a:r>
              <a:rPr lang="ar-IQ" altLang="en-US" sz="1500" b="1" dirty="0">
                <a:solidFill>
                  <a:srgbClr val="FFFFFF"/>
                </a:solidFill>
                <a:latin typeface="Arial" pitchFamily="34" charset="0"/>
                <a:ea typeface="Arial" pitchFamily="34" charset="-122"/>
                <a:cs typeface="Arial" pitchFamily="34" charset="-120"/>
              </a:rPr>
              <a:t>٢</a:t>
            </a:r>
            <a:endParaRPr lang="ar-IQ" sz="1500" dirty="0"/>
          </a:p>
        </p:txBody>
      </p:sp>
      <p:sp>
        <p:nvSpPr>
          <p:cNvPr id="24" name="Text 19"/>
          <p:cNvSpPr txBox="1"/>
          <p:nvPr/>
        </p:nvSpPr>
        <p:spPr>
          <a:xfrm>
            <a:off x="6484468" y="3310128"/>
            <a:ext cx="1687754" cy="548640"/>
          </a:xfrm>
          <a:prstGeom prst="rect">
            <a:avLst/>
          </a:prstGeom>
          <a:noFill/>
          <a:ln/>
        </p:spPr>
        <p:txBody>
          <a:bodyPr wrap="square" lIns="0" tIns="0" rIns="0" bIns="0" rtlCol="0" anchor="ctr"/>
          <a:lstStyle/>
          <a:p>
            <a:pPr rtl="1" algn="r" indent="0" marL="0">
              <a:buNone/>
            </a:pPr>
            <a:r>
              <a:rPr lang="ar-IQ" altLang="en-US" sz="1650" b="1" dirty="0">
                <a:solidFill>
                  <a:srgbClr val="1F1B17"/>
                </a:solidFill>
                <a:latin typeface="Arial" pitchFamily="34" charset="0"/>
                <a:ea typeface="Arial" pitchFamily="34" charset="-122"/>
                <a:cs typeface="Arial" pitchFamily="34" charset="-120"/>
              </a:rPr>
              <a:t>الكتابة الرمزية</a:t>
            </a:r>
            <a:endParaRPr lang="ar-IQ" sz="1650" dirty="0"/>
          </a:p>
        </p:txBody>
      </p:sp>
      <p:sp>
        <p:nvSpPr>
          <p:cNvPr id="25" name="Text 20"/>
          <p:cNvSpPr txBox="1"/>
          <p:nvPr/>
        </p:nvSpPr>
        <p:spPr>
          <a:xfrm>
            <a:off x="6484468" y="3977640"/>
            <a:ext cx="2099234" cy="1005840"/>
          </a:xfrm>
          <a:prstGeom prst="rect">
            <a:avLst/>
          </a:prstGeom>
          <a:noFill/>
          <a:ln/>
        </p:spPr>
        <p:txBody>
          <a:bodyPr wrap="square" lIns="0" tIns="0" rIns="0" bIns="0" rtlCol="0" anchor="t"/>
          <a:lstStyle/>
          <a:p>
            <a:pPr rtl="1" algn="r" indent="0" marL="0">
              <a:buNone/>
            </a:pPr>
            <a:r>
              <a:rPr lang="ar-IQ" altLang="en-US" sz="1400" dirty="0">
                <a:solidFill>
                  <a:srgbClr val="1F1B17"/>
                </a:solidFill>
                <a:latin typeface="Arial" pitchFamily="34" charset="0"/>
                <a:ea typeface="Arial" pitchFamily="34" charset="-122"/>
                <a:cs typeface="Arial" pitchFamily="34" charset="-120"/>
              </a:rPr>
              <a:t>تعبّر عن المعاني والأفكار والعلاقات المعقّدة.</a:t>
            </a:r>
            <a:endParaRPr lang="ar-IQ" sz="1400" dirty="0"/>
          </a:p>
        </p:txBody>
      </p:sp>
      <p:sp>
        <p:nvSpPr>
          <p:cNvPr id="26" name="Shape 21"/>
          <p:cNvSpPr/>
          <p:nvPr/>
        </p:nvSpPr>
        <p:spPr>
          <a:xfrm>
            <a:off x="6484468" y="4983480"/>
            <a:ext cx="2099234" cy="868680"/>
          </a:xfrm>
          <a:prstGeom prst="rect">
            <a:avLst/>
          </a:prstGeom>
          <a:solidFill>
            <a:srgbClr val="E4EBF3"/>
          </a:solidFill>
          <a:ln w="12700">
            <a:solidFill>
              <a:srgbClr val="E4EBF3"/>
            </a:solidFill>
            <a:prstDash val="solid"/>
          </a:ln>
        </p:spPr>
      </p:sp>
      <p:sp>
        <p:nvSpPr>
          <p:cNvPr id="27" name="Text 22"/>
          <p:cNvSpPr txBox="1"/>
          <p:nvPr/>
        </p:nvSpPr>
        <p:spPr>
          <a:xfrm>
            <a:off x="6594196" y="4983480"/>
            <a:ext cx="1879778" cy="868680"/>
          </a:xfrm>
          <a:prstGeom prst="rect">
            <a:avLst/>
          </a:prstGeom>
          <a:noFill/>
          <a:ln/>
        </p:spPr>
        <p:txBody>
          <a:bodyPr wrap="square" lIns="0" tIns="0" rIns="0" bIns="0" rtlCol="0" anchor="ctr"/>
          <a:lstStyle/>
          <a:p>
            <a:pPr rtl="1" algn="r" indent="0" marL="0">
              <a:buNone/>
            </a:pPr>
            <a:r>
              <a:rPr lang="ar-IQ" altLang="en-US" sz="1350" b="1" dirty="0">
                <a:solidFill>
                  <a:srgbClr val="24507F"/>
                </a:solidFill>
                <a:latin typeface="Arial" pitchFamily="34" charset="0"/>
                <a:ea typeface="Arial" pitchFamily="34" charset="-122"/>
                <a:cs typeface="Arial" pitchFamily="34" charset="-120"/>
              </a:rPr>
              <a:t>الدائرة: الشمس ← الحرارة، النور، اليوم.</a:t>
            </a:r>
            <a:endParaRPr lang="ar-IQ" sz="1350" dirty="0"/>
          </a:p>
        </p:txBody>
      </p:sp>
      <p:sp>
        <p:nvSpPr>
          <p:cNvPr id="28" name="Shape 23"/>
          <p:cNvSpPr/>
          <p:nvPr/>
        </p:nvSpPr>
        <p:spPr>
          <a:xfrm flipH="1">
            <a:off x="5963260" y="3703320"/>
            <a:ext cx="265176" cy="0"/>
          </a:xfrm>
          <a:prstGeom prst="line">
            <a:avLst/>
          </a:prstGeom>
          <a:noFill/>
          <a:ln w="28575">
            <a:solidFill>
              <a:srgbClr val="A86F24"/>
            </a:solidFill>
            <a:prstDash val="solid"/>
            <a:tailEnd type="triangle"/>
          </a:ln>
        </p:spPr>
      </p:sp>
      <p:sp>
        <p:nvSpPr>
          <p:cNvPr id="29" name="Shape 24"/>
          <p:cNvSpPr/>
          <p:nvPr/>
        </p:nvSpPr>
        <p:spPr>
          <a:xfrm>
            <a:off x="3425114" y="1371600"/>
            <a:ext cx="2464994" cy="4663440"/>
          </a:xfrm>
          <a:prstGeom prst="rect">
            <a:avLst/>
          </a:prstGeom>
          <a:solidFill>
            <a:srgbClr val="EFE6D6"/>
          </a:solidFill>
          <a:ln w="12700">
            <a:solidFill>
              <a:srgbClr val="EFE6D6"/>
            </a:solidFill>
            <a:prstDash val="solid"/>
          </a:ln>
        </p:spPr>
      </p:sp>
      <p:sp>
        <p:nvSpPr>
          <p:cNvPr id="30" name="Shape 25"/>
          <p:cNvSpPr/>
          <p:nvPr/>
        </p:nvSpPr>
        <p:spPr>
          <a:xfrm>
            <a:off x="3607994" y="1554480"/>
            <a:ext cx="2099234" cy="1600200"/>
          </a:xfrm>
          <a:prstGeom prst="rect">
            <a:avLst/>
          </a:prstGeom>
          <a:solidFill>
            <a:srgbClr val="FFFFFF"/>
          </a:solidFill>
          <a:ln w="12700">
            <a:solidFill>
              <a:srgbClr val="FFFFFF"/>
            </a:solidFill>
            <a:prstDash val="solid"/>
          </a:ln>
        </p:spPr>
      </p:sp>
      <p:pic>
        <p:nvPicPr>
          <p:cNvPr id="31" name="Image 2" descr="C:\Users\K\Documents\Claude\Projects\الخط العربي والزخرفة الإسلامية\الأسبوع 01\assets\glyphs\stage_cuneiform.png">    </p:cNvPr>
          <p:cNvPicPr>
            <a:picLocks noChangeAspect="1"/>
          </p:cNvPicPr>
          <p:nvPr/>
        </p:nvPicPr>
        <p:blipFill>
          <a:blip r:embed="rId3"/>
          <a:stretch>
            <a:fillRect/>
          </a:stretch>
        </p:blipFill>
        <p:spPr>
          <a:xfrm>
            <a:off x="4063251" y="1673352"/>
            <a:ext cx="1188720" cy="1188720"/>
          </a:xfrm>
          <a:prstGeom prst="rect">
            <a:avLst/>
          </a:prstGeom>
        </p:spPr>
      </p:pic>
      <p:sp>
        <p:nvSpPr>
          <p:cNvPr id="32" name="Text 26"/>
          <p:cNvSpPr txBox="1"/>
          <p:nvPr/>
        </p:nvSpPr>
        <p:spPr>
          <a:xfrm>
            <a:off x="3607994" y="2834640"/>
            <a:ext cx="2099234"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علامة مسمارية</a:t>
            </a:r>
            <a:endParaRPr lang="ar-IQ" sz="1000" dirty="0"/>
          </a:p>
        </p:txBody>
      </p:sp>
      <p:sp>
        <p:nvSpPr>
          <p:cNvPr id="33" name="Shape 27"/>
          <p:cNvSpPr/>
          <p:nvPr/>
        </p:nvSpPr>
        <p:spPr>
          <a:xfrm>
            <a:off x="5268316" y="3355848"/>
            <a:ext cx="438912" cy="438912"/>
          </a:xfrm>
          <a:prstGeom prst="ellipse">
            <a:avLst/>
          </a:prstGeom>
          <a:solidFill>
            <a:srgbClr val="A86F24"/>
          </a:solidFill>
          <a:ln w="12700">
            <a:solidFill>
              <a:srgbClr val="A86F24"/>
            </a:solidFill>
            <a:prstDash val="solid"/>
          </a:ln>
        </p:spPr>
      </p:sp>
      <p:sp>
        <p:nvSpPr>
          <p:cNvPr id="34" name="Text 28"/>
          <p:cNvSpPr txBox="1"/>
          <p:nvPr/>
        </p:nvSpPr>
        <p:spPr>
          <a:xfrm>
            <a:off x="5268316" y="3355848"/>
            <a:ext cx="438912" cy="438912"/>
          </a:xfrm>
          <a:prstGeom prst="rect">
            <a:avLst/>
          </a:prstGeom>
          <a:noFill/>
          <a:ln/>
        </p:spPr>
        <p:txBody>
          <a:bodyPr wrap="square" lIns="0" tIns="0" rIns="0" bIns="0" rtlCol="0" anchor="ctr"/>
          <a:lstStyle/>
          <a:p>
            <a:pPr algn="ctr" indent="0" marL="0">
              <a:buNone/>
            </a:pPr>
            <a:r>
              <a:rPr lang="ar-IQ" altLang="en-US" sz="1500" b="1" dirty="0">
                <a:solidFill>
                  <a:srgbClr val="FFFFFF"/>
                </a:solidFill>
                <a:latin typeface="Arial" pitchFamily="34" charset="0"/>
                <a:ea typeface="Arial" pitchFamily="34" charset="-122"/>
                <a:cs typeface="Arial" pitchFamily="34" charset="-120"/>
              </a:rPr>
              <a:t>٣</a:t>
            </a:r>
            <a:endParaRPr lang="ar-IQ" sz="1500" dirty="0"/>
          </a:p>
        </p:txBody>
      </p:sp>
      <p:sp>
        <p:nvSpPr>
          <p:cNvPr id="35" name="Text 29"/>
          <p:cNvSpPr txBox="1"/>
          <p:nvPr/>
        </p:nvSpPr>
        <p:spPr>
          <a:xfrm>
            <a:off x="3607994" y="3310128"/>
            <a:ext cx="1687754" cy="548640"/>
          </a:xfrm>
          <a:prstGeom prst="rect">
            <a:avLst/>
          </a:prstGeom>
          <a:noFill/>
          <a:ln/>
        </p:spPr>
        <p:txBody>
          <a:bodyPr wrap="square" lIns="0" tIns="0" rIns="0" bIns="0" rtlCol="0" anchor="ctr"/>
          <a:lstStyle/>
          <a:p>
            <a:pPr rtl="1" algn="r" indent="0" marL="0">
              <a:buNone/>
            </a:pPr>
            <a:r>
              <a:rPr lang="ar-IQ" altLang="en-US" sz="1650" b="1" dirty="0">
                <a:solidFill>
                  <a:srgbClr val="1F1B17"/>
                </a:solidFill>
                <a:latin typeface="Arial" pitchFamily="34" charset="0"/>
                <a:ea typeface="Arial" pitchFamily="34" charset="-122"/>
                <a:cs typeface="Arial" pitchFamily="34" charset="-120"/>
              </a:rPr>
              <a:t>الكتابة الصوتية</a:t>
            </a:r>
            <a:endParaRPr lang="ar-IQ" sz="1650" dirty="0"/>
          </a:p>
        </p:txBody>
      </p:sp>
      <p:sp>
        <p:nvSpPr>
          <p:cNvPr id="36" name="Text 30"/>
          <p:cNvSpPr txBox="1"/>
          <p:nvPr/>
        </p:nvSpPr>
        <p:spPr>
          <a:xfrm>
            <a:off x="3607994" y="3977640"/>
            <a:ext cx="2099234" cy="1005840"/>
          </a:xfrm>
          <a:prstGeom prst="rect">
            <a:avLst/>
          </a:prstGeom>
          <a:noFill/>
          <a:ln/>
        </p:spPr>
        <p:txBody>
          <a:bodyPr wrap="square" lIns="0" tIns="0" rIns="0" bIns="0" rtlCol="0" anchor="t"/>
          <a:lstStyle/>
          <a:p>
            <a:pPr rtl="1" algn="r" indent="0" marL="0">
              <a:buNone/>
            </a:pPr>
            <a:r>
              <a:rPr lang="ar-IQ" altLang="en-US" sz="1400" dirty="0">
                <a:solidFill>
                  <a:srgbClr val="1F1B17"/>
                </a:solidFill>
                <a:latin typeface="Arial" pitchFamily="34" charset="0"/>
                <a:ea typeface="Arial" pitchFamily="34" charset="-122"/>
                <a:cs typeface="Arial" pitchFamily="34" charset="-120"/>
              </a:rPr>
              <a:t>(المقطعية): كل عنصر صوري يقابل مقطعاً صوتياً من الكلام.</a:t>
            </a:r>
            <a:endParaRPr lang="ar-IQ" sz="1400" dirty="0"/>
          </a:p>
        </p:txBody>
      </p:sp>
      <p:sp>
        <p:nvSpPr>
          <p:cNvPr id="37" name="Shape 31"/>
          <p:cNvSpPr/>
          <p:nvPr/>
        </p:nvSpPr>
        <p:spPr>
          <a:xfrm>
            <a:off x="3607994" y="4983480"/>
            <a:ext cx="2099234" cy="868680"/>
          </a:xfrm>
          <a:prstGeom prst="rect">
            <a:avLst/>
          </a:prstGeom>
          <a:solidFill>
            <a:srgbClr val="E4EBF3"/>
          </a:solidFill>
          <a:ln w="12700">
            <a:solidFill>
              <a:srgbClr val="E4EBF3"/>
            </a:solidFill>
            <a:prstDash val="solid"/>
          </a:ln>
        </p:spPr>
      </p:sp>
      <p:sp>
        <p:nvSpPr>
          <p:cNvPr id="38" name="Text 32"/>
          <p:cNvSpPr txBox="1"/>
          <p:nvPr/>
        </p:nvSpPr>
        <p:spPr>
          <a:xfrm>
            <a:off x="3717722" y="4983480"/>
            <a:ext cx="1879778" cy="868680"/>
          </a:xfrm>
          <a:prstGeom prst="rect">
            <a:avLst/>
          </a:prstGeom>
          <a:noFill/>
          <a:ln/>
        </p:spPr>
        <p:txBody>
          <a:bodyPr wrap="square" lIns="0" tIns="0" rIns="0" bIns="0" rtlCol="0" anchor="ctr"/>
          <a:lstStyle/>
          <a:p>
            <a:pPr rtl="1" algn="r" indent="0" marL="0">
              <a:buNone/>
            </a:pPr>
            <a:r>
              <a:rPr lang="ar-IQ" altLang="en-US" sz="1350" b="1" dirty="0">
                <a:solidFill>
                  <a:srgbClr val="24507F"/>
                </a:solidFill>
                <a:latin typeface="Arial" pitchFamily="34" charset="0"/>
                <a:ea typeface="Arial" pitchFamily="34" charset="-122"/>
                <a:cs typeface="Arial" pitchFamily="34" charset="-120"/>
              </a:rPr>
              <a:t>علامة تُقرأ مقطعاً: «آن».</a:t>
            </a:r>
            <a:endParaRPr lang="ar-IQ" sz="1350" dirty="0"/>
          </a:p>
        </p:txBody>
      </p:sp>
      <p:sp>
        <p:nvSpPr>
          <p:cNvPr id="39" name="Shape 33"/>
          <p:cNvSpPr/>
          <p:nvPr/>
        </p:nvSpPr>
        <p:spPr>
          <a:xfrm flipH="1">
            <a:off x="3086786" y="3703320"/>
            <a:ext cx="265176" cy="0"/>
          </a:xfrm>
          <a:prstGeom prst="line">
            <a:avLst/>
          </a:prstGeom>
          <a:noFill/>
          <a:ln w="28575">
            <a:solidFill>
              <a:srgbClr val="A86F24"/>
            </a:solidFill>
            <a:prstDash val="solid"/>
            <a:tailEnd type="triangle"/>
          </a:ln>
        </p:spPr>
      </p:sp>
      <p:sp>
        <p:nvSpPr>
          <p:cNvPr id="40" name="Shape 34"/>
          <p:cNvSpPr/>
          <p:nvPr/>
        </p:nvSpPr>
        <p:spPr>
          <a:xfrm>
            <a:off x="548640" y="1371600"/>
            <a:ext cx="2464994" cy="4663440"/>
          </a:xfrm>
          <a:prstGeom prst="rect">
            <a:avLst/>
          </a:prstGeom>
          <a:solidFill>
            <a:srgbClr val="EFE6D6"/>
          </a:solidFill>
          <a:ln w="12700">
            <a:solidFill>
              <a:srgbClr val="EFE6D6"/>
            </a:solidFill>
            <a:prstDash val="solid"/>
          </a:ln>
        </p:spPr>
      </p:sp>
      <p:sp>
        <p:nvSpPr>
          <p:cNvPr id="41" name="Shape 35"/>
          <p:cNvSpPr/>
          <p:nvPr/>
        </p:nvSpPr>
        <p:spPr>
          <a:xfrm>
            <a:off x="731520" y="1554480"/>
            <a:ext cx="2099234" cy="1600200"/>
          </a:xfrm>
          <a:prstGeom prst="rect">
            <a:avLst/>
          </a:prstGeom>
          <a:solidFill>
            <a:srgbClr val="FFFFFF"/>
          </a:solidFill>
          <a:ln w="12700">
            <a:solidFill>
              <a:srgbClr val="FFFFFF"/>
            </a:solidFill>
            <a:prstDash val="solid"/>
          </a:ln>
        </p:spPr>
      </p:sp>
      <p:pic>
        <p:nvPicPr>
          <p:cNvPr id="42" name="Image 3" descr="C:\Users\K\Documents\Claude\Projects\الخط العربي والزخرفة الإسلامية\الأسبوع 01\assets\glyphs\stage_abc.png">    </p:cNvPr>
          <p:cNvPicPr>
            <a:picLocks noChangeAspect="1"/>
          </p:cNvPicPr>
          <p:nvPr/>
        </p:nvPicPr>
        <p:blipFill>
          <a:blip r:embed="rId4"/>
          <a:stretch>
            <a:fillRect/>
          </a:stretch>
        </p:blipFill>
        <p:spPr>
          <a:xfrm>
            <a:off x="683857" y="1737360"/>
            <a:ext cx="2194560" cy="1097280"/>
          </a:xfrm>
          <a:prstGeom prst="rect">
            <a:avLst/>
          </a:prstGeom>
        </p:spPr>
      </p:pic>
      <p:sp>
        <p:nvSpPr>
          <p:cNvPr id="43" name="Text 36"/>
          <p:cNvSpPr txBox="1"/>
          <p:nvPr/>
        </p:nvSpPr>
        <p:spPr>
          <a:xfrm>
            <a:off x="731520" y="2834640"/>
            <a:ext cx="2099234"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أ ب ج — فينيقية</a:t>
            </a:r>
            <a:endParaRPr lang="ar-IQ" sz="1000" dirty="0"/>
          </a:p>
        </p:txBody>
      </p:sp>
      <p:sp>
        <p:nvSpPr>
          <p:cNvPr id="44" name="Shape 37"/>
          <p:cNvSpPr/>
          <p:nvPr/>
        </p:nvSpPr>
        <p:spPr>
          <a:xfrm>
            <a:off x="2391842" y="3355848"/>
            <a:ext cx="438912" cy="438912"/>
          </a:xfrm>
          <a:prstGeom prst="ellipse">
            <a:avLst/>
          </a:prstGeom>
          <a:solidFill>
            <a:srgbClr val="A86F24"/>
          </a:solidFill>
          <a:ln w="12700">
            <a:solidFill>
              <a:srgbClr val="A86F24"/>
            </a:solidFill>
            <a:prstDash val="solid"/>
          </a:ln>
        </p:spPr>
      </p:sp>
      <p:sp>
        <p:nvSpPr>
          <p:cNvPr id="45" name="Text 38"/>
          <p:cNvSpPr txBox="1"/>
          <p:nvPr/>
        </p:nvSpPr>
        <p:spPr>
          <a:xfrm>
            <a:off x="2391842" y="3355848"/>
            <a:ext cx="438912" cy="438912"/>
          </a:xfrm>
          <a:prstGeom prst="rect">
            <a:avLst/>
          </a:prstGeom>
          <a:noFill/>
          <a:ln/>
        </p:spPr>
        <p:txBody>
          <a:bodyPr wrap="square" lIns="0" tIns="0" rIns="0" bIns="0" rtlCol="0" anchor="ctr"/>
          <a:lstStyle/>
          <a:p>
            <a:pPr algn="ctr" indent="0" marL="0">
              <a:buNone/>
            </a:pPr>
            <a:r>
              <a:rPr lang="ar-IQ" altLang="en-US" sz="1500" b="1" dirty="0">
                <a:solidFill>
                  <a:srgbClr val="FFFFFF"/>
                </a:solidFill>
                <a:latin typeface="Arial" pitchFamily="34" charset="0"/>
                <a:ea typeface="Arial" pitchFamily="34" charset="-122"/>
                <a:cs typeface="Arial" pitchFamily="34" charset="-120"/>
              </a:rPr>
              <a:t>٤</a:t>
            </a:r>
            <a:endParaRPr lang="ar-IQ" sz="1500" dirty="0"/>
          </a:p>
        </p:txBody>
      </p:sp>
      <p:sp>
        <p:nvSpPr>
          <p:cNvPr id="46" name="Text 39"/>
          <p:cNvSpPr txBox="1"/>
          <p:nvPr/>
        </p:nvSpPr>
        <p:spPr>
          <a:xfrm>
            <a:off x="731520" y="3310128"/>
            <a:ext cx="1687754" cy="548640"/>
          </a:xfrm>
          <a:prstGeom prst="rect">
            <a:avLst/>
          </a:prstGeom>
          <a:noFill/>
          <a:ln/>
        </p:spPr>
        <p:txBody>
          <a:bodyPr wrap="square" lIns="0" tIns="0" rIns="0" bIns="0" rtlCol="0" anchor="ctr"/>
          <a:lstStyle/>
          <a:p>
            <a:pPr rtl="1" algn="r" indent="0" marL="0">
              <a:buNone/>
            </a:pPr>
            <a:r>
              <a:rPr lang="ar-IQ" altLang="en-US" sz="1650" b="1" dirty="0">
                <a:solidFill>
                  <a:srgbClr val="1F1B17"/>
                </a:solidFill>
                <a:latin typeface="Arial" pitchFamily="34" charset="0"/>
                <a:ea typeface="Arial" pitchFamily="34" charset="-122"/>
                <a:cs typeface="Arial" pitchFamily="34" charset="-120"/>
              </a:rPr>
              <a:t>الكتابة الأبجدية</a:t>
            </a:r>
            <a:endParaRPr lang="ar-IQ" sz="1650" dirty="0"/>
          </a:p>
        </p:txBody>
      </p:sp>
      <p:sp>
        <p:nvSpPr>
          <p:cNvPr id="47" name="Text 40"/>
          <p:cNvSpPr txBox="1"/>
          <p:nvPr/>
        </p:nvSpPr>
        <p:spPr>
          <a:xfrm>
            <a:off x="731520" y="3977640"/>
            <a:ext cx="2099234" cy="1005840"/>
          </a:xfrm>
          <a:prstGeom prst="rect">
            <a:avLst/>
          </a:prstGeom>
          <a:noFill/>
          <a:ln/>
        </p:spPr>
        <p:txBody>
          <a:bodyPr wrap="square" lIns="0" tIns="0" rIns="0" bIns="0" rtlCol="0" anchor="t"/>
          <a:lstStyle/>
          <a:p>
            <a:pPr rtl="1" algn="r" indent="0" marL="0">
              <a:buNone/>
            </a:pPr>
            <a:r>
              <a:rPr lang="ar-IQ" altLang="en-US" sz="1400" dirty="0">
                <a:solidFill>
                  <a:srgbClr val="1F1B17"/>
                </a:solidFill>
                <a:latin typeface="Arial" pitchFamily="34" charset="0"/>
                <a:ea typeface="Arial" pitchFamily="34" charset="-122"/>
                <a:cs typeface="Arial" pitchFamily="34" charset="-120"/>
              </a:rPr>
              <a:t>حروف معدودة تقابل الأصوات: خلاصة جهد فكري طويل.</a:t>
            </a:r>
            <a:endParaRPr lang="ar-IQ" sz="1400" dirty="0"/>
          </a:p>
        </p:txBody>
      </p:sp>
      <p:sp>
        <p:nvSpPr>
          <p:cNvPr id="48" name="Shape 41"/>
          <p:cNvSpPr/>
          <p:nvPr/>
        </p:nvSpPr>
        <p:spPr>
          <a:xfrm>
            <a:off x="731520" y="4983480"/>
            <a:ext cx="2099234" cy="868680"/>
          </a:xfrm>
          <a:prstGeom prst="rect">
            <a:avLst/>
          </a:prstGeom>
          <a:solidFill>
            <a:srgbClr val="E4EBF3"/>
          </a:solidFill>
          <a:ln w="12700">
            <a:solidFill>
              <a:srgbClr val="E4EBF3"/>
            </a:solidFill>
            <a:prstDash val="solid"/>
          </a:ln>
        </p:spPr>
      </p:sp>
      <p:sp>
        <p:nvSpPr>
          <p:cNvPr id="49" name="Text 42"/>
          <p:cNvSpPr txBox="1"/>
          <p:nvPr/>
        </p:nvSpPr>
        <p:spPr>
          <a:xfrm>
            <a:off x="841248" y="4983480"/>
            <a:ext cx="1879778" cy="868680"/>
          </a:xfrm>
          <a:prstGeom prst="rect">
            <a:avLst/>
          </a:prstGeom>
          <a:noFill/>
          <a:ln/>
        </p:spPr>
        <p:txBody>
          <a:bodyPr wrap="square" lIns="0" tIns="0" rIns="0" bIns="0" rtlCol="0" anchor="ctr"/>
          <a:lstStyle/>
          <a:p>
            <a:pPr rtl="1" algn="r" indent="0" marL="0">
              <a:buNone/>
            </a:pPr>
            <a:r>
              <a:rPr lang="ar-IQ" altLang="en-US" sz="1350" b="1" dirty="0">
                <a:solidFill>
                  <a:srgbClr val="24507F"/>
                </a:solidFill>
                <a:latin typeface="Arial" pitchFamily="34" charset="0"/>
                <a:ea typeface="Arial" pitchFamily="34" charset="-122"/>
                <a:cs typeface="Arial" pitchFamily="34" charset="-120"/>
              </a:rPr>
              <a:t>ألف، بيت، جيمل… الفينيقية.</a:t>
            </a:r>
            <a:endParaRPr lang="ar-IQ"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على الصخر: حيث يلتقي الرسم بالحرف</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5</a:t>
            </a:r>
            <a:endParaRPr lang="en-US" sz="1000" dirty="0"/>
          </a:p>
        </p:txBody>
      </p:sp>
      <p:pic>
        <p:nvPicPr>
          <p:cNvPr id="6" name="Image 0" descr="C:\Users\K\Documents\Claude\Projects\الخط العربي والزخرفة الإسلامية\الأسبوع 01\assets\wadirum.jpg">    </p:cNvPr>
          <p:cNvPicPr>
            <a:picLocks noChangeAspect="1"/>
          </p:cNvPicPr>
          <p:nvPr/>
        </p:nvPicPr>
        <p:blipFill>
          <a:blip r:embed="rId1"/>
          <a:srcRect l="0" r="0" t="0" b="0"/>
          <a:stretch/>
        </p:blipFill>
        <p:spPr>
          <a:xfrm>
            <a:off x="548640" y="1280160"/>
            <a:ext cx="6035040" cy="4526280"/>
          </a:xfrm>
          <a:prstGeom prst="rect">
            <a:avLst/>
          </a:prstGeom>
        </p:spPr>
      </p:pic>
      <p:sp>
        <p:nvSpPr>
          <p:cNvPr id="7" name="Text 3"/>
          <p:cNvSpPr txBox="1"/>
          <p:nvPr/>
        </p:nvSpPr>
        <p:spPr>
          <a:xfrm>
            <a:off x="548640" y="5870448"/>
            <a:ext cx="60350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رسوم وكتابات صخرية قديمة — وادي رم، الأردن · تصوير </a:t>
            </a:r>
            <a:r>
              <a:rPr lang="en-US" altLang="en-US" sz="1000" dirty="0">
                <a:solidFill>
                  <a:srgbClr val="6A6258"/>
                </a:solidFill>
                <a:latin typeface="Arial" pitchFamily="34" charset="0"/>
                <a:ea typeface="Arial" pitchFamily="34" charset="-122"/>
                <a:cs typeface="Arial" pitchFamily="34" charset="-120"/>
              </a:rPr>
              <a:t>Etan J. Tal · CC BY 3.0</a:t>
            </a:r>
            <a:endParaRPr lang="ar-IQ" sz="1000" dirty="0"/>
          </a:p>
        </p:txBody>
      </p:sp>
      <p:sp>
        <p:nvSpPr>
          <p:cNvPr id="8" name="Text 4"/>
          <p:cNvSpPr txBox="1"/>
          <p:nvPr/>
        </p:nvSpPr>
        <p:spPr>
          <a:xfrm>
            <a:off x="6949440" y="1371600"/>
            <a:ext cx="4693615" cy="2377440"/>
          </a:xfrm>
          <a:prstGeom prst="rect">
            <a:avLst/>
          </a:prstGeom>
          <a:noFill/>
          <a:ln/>
        </p:spPr>
        <p:txBody>
          <a:bodyPr wrap="square" lIns="0" tIns="0" rIns="0" bIns="0" rtlCol="0" anchor="t"/>
          <a:lstStyle/>
          <a:p>
            <a:pPr rtl="1" algn="r" indent="0" marL="0">
              <a:spcAft>
                <a:spcPts val="1400"/>
              </a:spcAft>
              <a:buNone/>
            </a:pPr>
            <a:r>
              <a:rPr lang="ar-IQ" altLang="en-US" sz="1800" dirty="0">
                <a:solidFill>
                  <a:srgbClr val="1F1B17"/>
                </a:solidFill>
                <a:latin typeface="Arial" pitchFamily="34" charset="0"/>
                <a:ea typeface="Arial" pitchFamily="34" charset="-122"/>
                <a:cs typeface="Arial" pitchFamily="34" charset="-120"/>
              </a:rPr>
              <a:t>في وادي رم جنوب الأردن تتجاور على الصخرة الواحدة رسوم الحيوان وأسطر من الحروف.</a:t>
            </a:r>
            <a:endParaRPr lang="ar-IQ" sz="1800" dirty="0"/>
          </a:p>
          <a:p>
            <a:pPr rtl="1" algn="r" indent="0" marL="0">
              <a:spcAft>
                <a:spcPts val="600"/>
              </a:spcAft>
              <a:buNone/>
            </a:pPr>
            <a:r>
              <a:rPr lang="ar-IQ" altLang="en-US" sz="1800" dirty="0">
                <a:solidFill>
                  <a:srgbClr val="1F1B17"/>
                </a:solidFill>
                <a:latin typeface="Arial" pitchFamily="34" charset="0"/>
                <a:ea typeface="Arial" pitchFamily="34" charset="-122"/>
                <a:cs typeface="Arial" pitchFamily="34" charset="-120"/>
              </a:rPr>
              <a:t>الرسم يقول: «هذا جمل». والحرف يقول ما لا يُرسم: اسماً، أو دعاءً، أو تاريخاً.</a:t>
            </a:r>
            <a:endParaRPr lang="ar-IQ" sz="1800" dirty="0"/>
          </a:p>
        </p:txBody>
      </p:sp>
      <p:sp>
        <p:nvSpPr>
          <p:cNvPr id="9" name="Shape 5"/>
          <p:cNvSpPr/>
          <p:nvPr/>
        </p:nvSpPr>
        <p:spPr>
          <a:xfrm>
            <a:off x="6949440" y="3794760"/>
            <a:ext cx="4693615" cy="2011680"/>
          </a:xfrm>
          <a:prstGeom prst="rect">
            <a:avLst/>
          </a:prstGeom>
          <a:solidFill>
            <a:srgbClr val="EFE6D6"/>
          </a:solidFill>
          <a:ln w="12700">
            <a:solidFill>
              <a:srgbClr val="EFE6D6"/>
            </a:solidFill>
            <a:prstDash val="solid"/>
          </a:ln>
        </p:spPr>
      </p:sp>
      <p:sp>
        <p:nvSpPr>
          <p:cNvPr id="10" name="Text 6"/>
          <p:cNvSpPr txBox="1"/>
          <p:nvPr/>
        </p:nvSpPr>
        <p:spPr>
          <a:xfrm>
            <a:off x="7223760" y="3950208"/>
            <a:ext cx="4144975" cy="365760"/>
          </a:xfrm>
          <a:prstGeom prst="rect">
            <a:avLst/>
          </a:prstGeom>
          <a:noFill/>
          <a:ln/>
        </p:spPr>
        <p:txBody>
          <a:bodyPr wrap="square" lIns="0" tIns="0" rIns="0" bIns="0" rtlCol="0" anchor="t"/>
          <a:lstStyle/>
          <a:p>
            <a:pPr rtl="1" algn="r" indent="0" marL="0">
              <a:buNone/>
            </a:pPr>
            <a:r>
              <a:rPr lang="ar-IQ" altLang="en-US" sz="1500" b="1" dirty="0">
                <a:solidFill>
                  <a:srgbClr val="A86F24"/>
                </a:solidFill>
                <a:latin typeface="Arial" pitchFamily="34" charset="0"/>
                <a:ea typeface="Arial" pitchFamily="34" charset="-122"/>
                <a:cs typeface="Arial" pitchFamily="34" charset="-120"/>
              </a:rPr>
              <a:t>ناقش مع زميلك</a:t>
            </a:r>
            <a:endParaRPr lang="ar-IQ" sz="1500" dirty="0"/>
          </a:p>
        </p:txBody>
      </p:sp>
      <p:sp>
        <p:nvSpPr>
          <p:cNvPr id="11" name="Text 7"/>
          <p:cNvSpPr txBox="1"/>
          <p:nvPr/>
        </p:nvSpPr>
        <p:spPr>
          <a:xfrm>
            <a:off x="7223760" y="4389120"/>
            <a:ext cx="4144975" cy="1371600"/>
          </a:xfrm>
          <a:prstGeom prst="rect">
            <a:avLst/>
          </a:prstGeom>
          <a:noFill/>
          <a:ln/>
        </p:spPr>
        <p:txBody>
          <a:bodyPr wrap="square" lIns="0" tIns="0" rIns="0" bIns="0" rtlCol="0" anchor="t"/>
          <a:lstStyle/>
          <a:p>
            <a:pPr rtl="1" algn="r" marL="203200" indent="-203200">
              <a:spcAft>
                <a:spcPts val="500"/>
              </a:spcAft>
              <a:buSzPct val="100000"/>
              <a:buChar char="◆"/>
            </a:pPr>
            <a:r>
              <a:rPr lang="ar-IQ" altLang="en-US" sz="1500" dirty="0">
                <a:solidFill>
                  <a:srgbClr val="1F1B17"/>
                </a:solidFill>
                <a:latin typeface="Arial" pitchFamily="34" charset="0"/>
                <a:ea typeface="Arial" pitchFamily="34" charset="-122"/>
                <a:cs typeface="Arial" pitchFamily="34" charset="-120"/>
              </a:rPr>
              <a:t>أين ترى الرسم؟ وأين ترى الكتابة؟</a:t>
            </a:r>
            <a:endParaRPr lang="ar-IQ" sz="1500" dirty="0"/>
          </a:p>
          <a:p>
            <a:pPr rtl="1" algn="r" marL="203200" indent="-203200">
              <a:spcAft>
                <a:spcPts val="500"/>
              </a:spcAft>
              <a:buSzPct val="100000"/>
              <a:buChar char="◆"/>
            </a:pPr>
            <a:r>
              <a:rPr lang="ar-IQ" altLang="en-US" sz="1500" dirty="0">
                <a:solidFill>
                  <a:srgbClr val="1F1B17"/>
                </a:solidFill>
                <a:latin typeface="Arial" pitchFamily="34" charset="0"/>
                <a:ea typeface="Arial" pitchFamily="34" charset="-122"/>
                <a:cs typeface="Arial" pitchFamily="34" charset="-120"/>
              </a:rPr>
              <a:t>أيّ مرحلة من المراحل الأربع تمثّلها كل منهما؟</a:t>
            </a:r>
            <a:endParaRPr lang="ar-IQ" sz="1500" dirty="0"/>
          </a:p>
          <a:p>
            <a:pPr rtl="1" algn="r" marL="203200" indent="-203200">
              <a:spcAft>
                <a:spcPts val="500"/>
              </a:spcAft>
              <a:buSzPct val="100000"/>
              <a:buChar char="◆"/>
            </a:pPr>
            <a:r>
              <a:rPr lang="ar-IQ" altLang="en-US" sz="1500" dirty="0">
                <a:solidFill>
                  <a:srgbClr val="1F1B17"/>
                </a:solidFill>
                <a:latin typeface="Arial" pitchFamily="34" charset="0"/>
                <a:ea typeface="Arial" pitchFamily="34" charset="-122"/>
                <a:cs typeface="Arial" pitchFamily="34" charset="-120"/>
              </a:rPr>
              <a:t>ما الذي يكسبه الإنسان حين ينتقل من الصورة إلى الحرف؟</a:t>
            </a:r>
            <a:endParaRPr lang="ar-IQ"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من أين جاءت الكتابة العربية؟</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6</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ص٣–٤ (العقد الفريد ج٤؛ خليفة ١٩٨٩)</a:t>
            </a:r>
            <a:endParaRPr lang="ar-IQ" sz="1000" dirty="0"/>
          </a:p>
        </p:txBody>
      </p:sp>
      <p:sp>
        <p:nvSpPr>
          <p:cNvPr id="7" name="Text 4"/>
          <p:cNvSpPr txBox="1"/>
          <p:nvPr/>
        </p:nvSpPr>
        <p:spPr>
          <a:xfrm>
            <a:off x="6355080" y="1325880"/>
            <a:ext cx="5287975" cy="384048"/>
          </a:xfrm>
          <a:prstGeom prst="rect">
            <a:avLst/>
          </a:prstGeom>
          <a:noFill/>
          <a:ln/>
        </p:spPr>
        <p:txBody>
          <a:bodyPr wrap="square" lIns="0" tIns="0" rIns="0" bIns="0" rtlCol="0" anchor="t"/>
          <a:lstStyle/>
          <a:p>
            <a:pPr rtl="1" algn="r" indent="0" marL="0">
              <a:buNone/>
            </a:pPr>
            <a:r>
              <a:rPr lang="ar-IQ" altLang="en-US" sz="1700" b="1" dirty="0">
                <a:solidFill>
                  <a:srgbClr val="6A6258"/>
                </a:solidFill>
                <a:latin typeface="Arial" pitchFamily="34" charset="0"/>
                <a:ea typeface="Arial" pitchFamily="34" charset="-122"/>
                <a:cs typeface="Arial" pitchFamily="34" charset="-120"/>
              </a:rPr>
              <a:t>روايات نقلية</a:t>
            </a:r>
            <a:endParaRPr lang="ar-IQ" sz="1700" dirty="0"/>
          </a:p>
        </p:txBody>
      </p:sp>
      <p:sp>
        <p:nvSpPr>
          <p:cNvPr id="8" name="Shape 5"/>
          <p:cNvSpPr/>
          <p:nvPr/>
        </p:nvSpPr>
        <p:spPr>
          <a:xfrm>
            <a:off x="6355080" y="1783080"/>
            <a:ext cx="5287975" cy="1078992"/>
          </a:xfrm>
          <a:prstGeom prst="rect">
            <a:avLst/>
          </a:prstGeom>
          <a:solidFill>
            <a:srgbClr val="EFE6D6"/>
          </a:solidFill>
          <a:ln w="12700">
            <a:solidFill>
              <a:srgbClr val="EFE6D6"/>
            </a:solidFill>
            <a:prstDash val="solid"/>
          </a:ln>
        </p:spPr>
      </p:sp>
      <p:sp>
        <p:nvSpPr>
          <p:cNvPr id="9" name="Text 6"/>
          <p:cNvSpPr txBox="1"/>
          <p:nvPr/>
        </p:nvSpPr>
        <p:spPr>
          <a:xfrm>
            <a:off x="6583680" y="1892808"/>
            <a:ext cx="4830775" cy="347472"/>
          </a:xfrm>
          <a:prstGeom prst="rect">
            <a:avLst/>
          </a:prstGeom>
          <a:noFill/>
          <a:ln/>
        </p:spPr>
        <p:txBody>
          <a:bodyPr wrap="square" lIns="0" tIns="0" rIns="0" bIns="0" rtlCol="0" anchor="t"/>
          <a:lstStyle/>
          <a:p>
            <a:pPr rtl="1" algn="r" indent="0" marL="0">
              <a:buNone/>
            </a:pPr>
            <a:r>
              <a:rPr lang="ar-IQ" altLang="en-US" sz="1550" b="1" dirty="0">
                <a:solidFill>
                  <a:srgbClr val="1F1B17"/>
                </a:solidFill>
                <a:latin typeface="Arial" pitchFamily="34" charset="0"/>
                <a:ea typeface="Arial" pitchFamily="34" charset="-122"/>
                <a:cs typeface="Arial" pitchFamily="34" charset="-120"/>
              </a:rPr>
              <a:t>التوقيف</a:t>
            </a:r>
            <a:endParaRPr lang="ar-IQ" sz="1550" dirty="0"/>
          </a:p>
        </p:txBody>
      </p:sp>
      <p:sp>
        <p:nvSpPr>
          <p:cNvPr id="10" name="Text 7"/>
          <p:cNvSpPr txBox="1"/>
          <p:nvPr/>
        </p:nvSpPr>
        <p:spPr>
          <a:xfrm>
            <a:off x="6583680" y="2240280"/>
            <a:ext cx="4830775" cy="566928"/>
          </a:xfrm>
          <a:prstGeom prst="rect">
            <a:avLst/>
          </a:prstGeom>
          <a:noFill/>
          <a:ln/>
        </p:spPr>
        <p:txBody>
          <a:bodyPr wrap="square" lIns="0" tIns="0" rIns="0" bIns="0" rtlCol="0" anchor="t"/>
          <a:lstStyle/>
          <a:p>
            <a:pPr rtl="1" algn="r" indent="0" marL="0">
              <a:buNone/>
            </a:pPr>
            <a:r>
              <a:rPr lang="ar-IQ" altLang="en-US" sz="1350" dirty="0">
                <a:solidFill>
                  <a:srgbClr val="1F1B17"/>
                </a:solidFill>
                <a:latin typeface="Arial" pitchFamily="34" charset="0"/>
                <a:ea typeface="Arial" pitchFamily="34" charset="-122"/>
                <a:cs typeface="Arial" pitchFamily="34" charset="-120"/>
              </a:rPr>
              <a:t>علّمها الله آدمَ، فكتب لغات الأقوام على طين وطبخه، ثم صار الكتاب العربي من نصيب إسماعيل (ع).</a:t>
            </a:r>
            <a:endParaRPr lang="ar-IQ" sz="1350" dirty="0"/>
          </a:p>
        </p:txBody>
      </p:sp>
      <p:sp>
        <p:nvSpPr>
          <p:cNvPr id="11" name="Shape 8"/>
          <p:cNvSpPr/>
          <p:nvPr/>
        </p:nvSpPr>
        <p:spPr>
          <a:xfrm>
            <a:off x="6355080" y="2999232"/>
            <a:ext cx="5287975" cy="1078992"/>
          </a:xfrm>
          <a:prstGeom prst="rect">
            <a:avLst/>
          </a:prstGeom>
          <a:solidFill>
            <a:srgbClr val="EFE6D6"/>
          </a:solidFill>
          <a:ln w="12700">
            <a:solidFill>
              <a:srgbClr val="EFE6D6"/>
            </a:solidFill>
            <a:prstDash val="solid"/>
          </a:ln>
        </p:spPr>
      </p:sp>
      <p:sp>
        <p:nvSpPr>
          <p:cNvPr id="12" name="Text 9"/>
          <p:cNvSpPr txBox="1"/>
          <p:nvPr/>
        </p:nvSpPr>
        <p:spPr>
          <a:xfrm>
            <a:off x="6583680" y="3108960"/>
            <a:ext cx="4830775" cy="347472"/>
          </a:xfrm>
          <a:prstGeom prst="rect">
            <a:avLst/>
          </a:prstGeom>
          <a:noFill/>
          <a:ln/>
        </p:spPr>
        <p:txBody>
          <a:bodyPr wrap="square" lIns="0" tIns="0" rIns="0" bIns="0" rtlCol="0" anchor="t"/>
          <a:lstStyle/>
          <a:p>
            <a:pPr rtl="1" algn="r" indent="0" marL="0">
              <a:buNone/>
            </a:pPr>
            <a:r>
              <a:rPr lang="ar-IQ" altLang="en-US" sz="1550" b="1" dirty="0">
                <a:solidFill>
                  <a:srgbClr val="1F1B17"/>
                </a:solidFill>
                <a:latin typeface="Arial" pitchFamily="34" charset="0"/>
                <a:ea typeface="Arial" pitchFamily="34" charset="-122"/>
                <a:cs typeface="Arial" pitchFamily="34" charset="-120"/>
              </a:rPr>
              <a:t>نفر من طيّء</a:t>
            </a:r>
            <a:endParaRPr lang="ar-IQ" sz="1550" dirty="0"/>
          </a:p>
        </p:txBody>
      </p:sp>
      <p:sp>
        <p:nvSpPr>
          <p:cNvPr id="13" name="Text 10"/>
          <p:cNvSpPr txBox="1"/>
          <p:nvPr/>
        </p:nvSpPr>
        <p:spPr>
          <a:xfrm>
            <a:off x="6583680" y="3456432"/>
            <a:ext cx="4830775" cy="566928"/>
          </a:xfrm>
          <a:prstGeom prst="rect">
            <a:avLst/>
          </a:prstGeom>
          <a:noFill/>
          <a:ln/>
        </p:spPr>
        <p:txBody>
          <a:bodyPr wrap="square" lIns="0" tIns="0" rIns="0" bIns="0" rtlCol="0" anchor="t"/>
          <a:lstStyle/>
          <a:p>
            <a:pPr rtl="1" algn="r" indent="0" marL="0">
              <a:buNone/>
            </a:pPr>
            <a:r>
              <a:rPr lang="ar-IQ" altLang="en-US" sz="1350" dirty="0">
                <a:solidFill>
                  <a:srgbClr val="1F1B17"/>
                </a:solidFill>
                <a:latin typeface="Arial" pitchFamily="34" charset="0"/>
                <a:ea typeface="Arial" pitchFamily="34" charset="-122"/>
                <a:cs typeface="Arial" pitchFamily="34" charset="-120"/>
              </a:rPr>
              <a:t>مُرامر بن مُرّة، وأسلم بن سِدرة، وعامر بن جَدَرة: قاسوا هجاء العربية على السريانية.</a:t>
            </a:r>
            <a:endParaRPr lang="ar-IQ" sz="1350" dirty="0"/>
          </a:p>
        </p:txBody>
      </p:sp>
      <p:sp>
        <p:nvSpPr>
          <p:cNvPr id="14" name="Shape 11"/>
          <p:cNvSpPr/>
          <p:nvPr/>
        </p:nvSpPr>
        <p:spPr>
          <a:xfrm>
            <a:off x="6355080" y="4215384"/>
            <a:ext cx="5287975" cy="1078992"/>
          </a:xfrm>
          <a:prstGeom prst="rect">
            <a:avLst/>
          </a:prstGeom>
          <a:solidFill>
            <a:srgbClr val="EFE6D6"/>
          </a:solidFill>
          <a:ln w="12700">
            <a:solidFill>
              <a:srgbClr val="EFE6D6"/>
            </a:solidFill>
            <a:prstDash val="solid"/>
          </a:ln>
        </p:spPr>
      </p:sp>
      <p:sp>
        <p:nvSpPr>
          <p:cNvPr id="15" name="Text 12"/>
          <p:cNvSpPr txBox="1"/>
          <p:nvPr/>
        </p:nvSpPr>
        <p:spPr>
          <a:xfrm>
            <a:off x="6583680" y="4325112"/>
            <a:ext cx="4830775" cy="347472"/>
          </a:xfrm>
          <a:prstGeom prst="rect">
            <a:avLst/>
          </a:prstGeom>
          <a:noFill/>
          <a:ln/>
        </p:spPr>
        <p:txBody>
          <a:bodyPr wrap="square" lIns="0" tIns="0" rIns="0" bIns="0" rtlCol="0" anchor="t"/>
          <a:lstStyle/>
          <a:p>
            <a:pPr rtl="1" algn="r" indent="0" marL="0">
              <a:buNone/>
            </a:pPr>
            <a:r>
              <a:rPr lang="ar-IQ" altLang="en-US" sz="1550" b="1" dirty="0">
                <a:solidFill>
                  <a:srgbClr val="1F1B17"/>
                </a:solidFill>
                <a:latin typeface="Arial" pitchFamily="34" charset="0"/>
                <a:ea typeface="Arial" pitchFamily="34" charset="-122"/>
                <a:cs typeface="Arial" pitchFamily="34" charset="-120"/>
              </a:rPr>
              <a:t>ملوك «أبجد هوز…»</a:t>
            </a:r>
            <a:endParaRPr lang="ar-IQ" sz="1550" dirty="0"/>
          </a:p>
        </p:txBody>
      </p:sp>
      <p:sp>
        <p:nvSpPr>
          <p:cNvPr id="16" name="Text 13"/>
          <p:cNvSpPr txBox="1"/>
          <p:nvPr/>
        </p:nvSpPr>
        <p:spPr>
          <a:xfrm>
            <a:off x="6583680" y="4672584"/>
            <a:ext cx="4830775" cy="566928"/>
          </a:xfrm>
          <a:prstGeom prst="rect">
            <a:avLst/>
          </a:prstGeom>
          <a:noFill/>
          <a:ln/>
        </p:spPr>
        <p:txBody>
          <a:bodyPr wrap="square" lIns="0" tIns="0" rIns="0" bIns="0" rtlCol="0" anchor="t"/>
          <a:lstStyle/>
          <a:p>
            <a:pPr rtl="1" algn="r" indent="0" marL="0">
              <a:buNone/>
            </a:pPr>
            <a:r>
              <a:rPr lang="ar-IQ" altLang="en-US" sz="1350" dirty="0">
                <a:solidFill>
                  <a:srgbClr val="1F1B17"/>
                </a:solidFill>
                <a:latin typeface="Arial" pitchFamily="34" charset="0"/>
                <a:ea typeface="Arial" pitchFamily="34" charset="-122"/>
                <a:cs typeface="Arial" pitchFamily="34" charset="-120"/>
              </a:rPr>
              <a:t>وضعوا الكتابة على أسمائهم، ثم أضافوا الروادف: ث خ ذ ض ظ غ.</a:t>
            </a:r>
            <a:endParaRPr lang="ar-IQ" sz="1350" dirty="0"/>
          </a:p>
        </p:txBody>
      </p:sp>
      <p:sp>
        <p:nvSpPr>
          <p:cNvPr id="17" name="Shape 14"/>
          <p:cNvSpPr/>
          <p:nvPr/>
        </p:nvSpPr>
        <p:spPr>
          <a:xfrm>
            <a:off x="6355080" y="5468112"/>
            <a:ext cx="5287975" cy="566928"/>
          </a:xfrm>
          <a:prstGeom prst="rect">
            <a:avLst/>
          </a:prstGeom>
          <a:solidFill>
            <a:srgbClr val="FFFFFF"/>
          </a:solidFill>
          <a:ln w="12700">
            <a:solidFill>
              <a:srgbClr val="9A3B22"/>
            </a:solidFill>
            <a:prstDash val="solid"/>
          </a:ln>
        </p:spPr>
      </p:sp>
      <p:sp>
        <p:nvSpPr>
          <p:cNvPr id="18" name="Text 15"/>
          <p:cNvSpPr txBox="1"/>
          <p:nvPr/>
        </p:nvSpPr>
        <p:spPr>
          <a:xfrm>
            <a:off x="6537960" y="5468112"/>
            <a:ext cx="4922215" cy="566928"/>
          </a:xfrm>
          <a:prstGeom prst="rect">
            <a:avLst/>
          </a:prstGeom>
          <a:noFill/>
          <a:ln/>
        </p:spPr>
        <p:txBody>
          <a:bodyPr wrap="square" lIns="0" tIns="0" rIns="0" bIns="0" rtlCol="0" anchor="ctr"/>
          <a:lstStyle/>
          <a:p>
            <a:pPr rtl="1" algn="r" indent="0" marL="0">
              <a:buNone/>
            </a:pPr>
            <a:r>
              <a:rPr lang="ar-IQ" altLang="en-US" sz="1450" b="1" dirty="0">
                <a:solidFill>
                  <a:srgbClr val="9A3B22"/>
                </a:solidFill>
                <a:latin typeface="Arial" pitchFamily="34" charset="0"/>
                <a:ea typeface="Arial" pitchFamily="34" charset="-122"/>
                <a:cs typeface="Arial" pitchFamily="34" charset="-120"/>
              </a:rPr>
              <a:t>لا شاهد أثرياً عليها، وصُنّف بعضها في خانة الأساطير.</a:t>
            </a:r>
            <a:endParaRPr lang="ar-IQ" sz="1450" dirty="0"/>
          </a:p>
        </p:txBody>
      </p:sp>
      <p:sp>
        <p:nvSpPr>
          <p:cNvPr id="19" name="Shape 16"/>
          <p:cNvSpPr/>
          <p:nvPr/>
        </p:nvSpPr>
        <p:spPr>
          <a:xfrm>
            <a:off x="5513832" y="3291840"/>
            <a:ext cx="731520" cy="731520"/>
          </a:xfrm>
          <a:prstGeom prst="ellipse">
            <a:avLst/>
          </a:prstGeom>
          <a:solidFill>
            <a:srgbClr val="25262A"/>
          </a:solidFill>
          <a:ln w="12700">
            <a:solidFill>
              <a:srgbClr val="25262A"/>
            </a:solidFill>
            <a:prstDash val="solid"/>
          </a:ln>
        </p:spPr>
      </p:sp>
      <p:sp>
        <p:nvSpPr>
          <p:cNvPr id="20" name="Text 17"/>
          <p:cNvSpPr txBox="1"/>
          <p:nvPr/>
        </p:nvSpPr>
        <p:spPr>
          <a:xfrm>
            <a:off x="5513832" y="3291840"/>
            <a:ext cx="731520" cy="731520"/>
          </a:xfrm>
          <a:prstGeom prst="rect">
            <a:avLst/>
          </a:prstGeom>
          <a:noFill/>
          <a:ln/>
        </p:spPr>
        <p:txBody>
          <a:bodyPr wrap="square" lIns="0" tIns="0" rIns="0" bIns="0" rtlCol="0" anchor="ctr"/>
          <a:lstStyle/>
          <a:p>
            <a:pPr algn="ctr" indent="0" marL="0">
              <a:buNone/>
            </a:pPr>
            <a:r>
              <a:rPr lang="ar-IQ" altLang="en-US" sz="1250" b="1" dirty="0">
                <a:solidFill>
                  <a:srgbClr val="FFFFFF"/>
                </a:solidFill>
                <a:latin typeface="Arial" pitchFamily="34" charset="0"/>
                <a:ea typeface="Arial" pitchFamily="34" charset="-122"/>
                <a:cs typeface="Arial" pitchFamily="34" charset="-120"/>
              </a:rPr>
              <a:t>مقابل</a:t>
            </a:r>
            <a:endParaRPr lang="ar-IQ" sz="1250" dirty="0"/>
          </a:p>
        </p:txBody>
      </p:sp>
      <p:sp>
        <p:nvSpPr>
          <p:cNvPr id="21" name="Shape 18"/>
          <p:cNvSpPr/>
          <p:nvPr/>
        </p:nvSpPr>
        <p:spPr>
          <a:xfrm>
            <a:off x="548640" y="1325880"/>
            <a:ext cx="4937760" cy="4709160"/>
          </a:xfrm>
          <a:prstGeom prst="rect">
            <a:avLst/>
          </a:prstGeom>
          <a:solidFill>
            <a:srgbClr val="E4EBF3"/>
          </a:solidFill>
          <a:ln w="12700">
            <a:solidFill>
              <a:srgbClr val="E4EBF3"/>
            </a:solidFill>
            <a:prstDash val="solid"/>
          </a:ln>
        </p:spPr>
      </p:sp>
      <p:sp>
        <p:nvSpPr>
          <p:cNvPr id="22" name="Text 19"/>
          <p:cNvSpPr txBox="1"/>
          <p:nvPr/>
        </p:nvSpPr>
        <p:spPr>
          <a:xfrm>
            <a:off x="822960" y="1508760"/>
            <a:ext cx="4389120" cy="365760"/>
          </a:xfrm>
          <a:prstGeom prst="rect">
            <a:avLst/>
          </a:prstGeom>
          <a:noFill/>
          <a:ln/>
        </p:spPr>
        <p:txBody>
          <a:bodyPr wrap="square" lIns="0" tIns="0" rIns="0" bIns="0" rtlCol="0" anchor="t"/>
          <a:lstStyle/>
          <a:p>
            <a:pPr rtl="1" algn="r" indent="0" marL="0">
              <a:buNone/>
            </a:pPr>
            <a:r>
              <a:rPr lang="ar-IQ" altLang="en-US" sz="1500" b="1" dirty="0">
                <a:solidFill>
                  <a:srgbClr val="24507F"/>
                </a:solidFill>
                <a:latin typeface="Arial" pitchFamily="34" charset="0"/>
                <a:ea typeface="Arial" pitchFamily="34" charset="-122"/>
                <a:cs typeface="Arial" pitchFamily="34" charset="-120"/>
              </a:rPr>
              <a:t>الرأي العلمي</a:t>
            </a:r>
            <a:endParaRPr lang="ar-IQ" sz="1500" dirty="0"/>
          </a:p>
        </p:txBody>
      </p:sp>
      <p:sp>
        <p:nvSpPr>
          <p:cNvPr id="23" name="Text 20"/>
          <p:cNvSpPr txBox="1"/>
          <p:nvPr/>
        </p:nvSpPr>
        <p:spPr>
          <a:xfrm>
            <a:off x="822960" y="1874520"/>
            <a:ext cx="4389120" cy="685800"/>
          </a:xfrm>
          <a:prstGeom prst="rect">
            <a:avLst/>
          </a:prstGeom>
          <a:noFill/>
          <a:ln/>
        </p:spPr>
        <p:txBody>
          <a:bodyPr wrap="square" lIns="0" tIns="0" rIns="0" bIns="0" rtlCol="0" anchor="t"/>
          <a:lstStyle/>
          <a:p>
            <a:pPr rtl="1" algn="r" indent="0" marL="0">
              <a:buNone/>
            </a:pPr>
            <a:r>
              <a:rPr lang="ar-IQ" altLang="en-US" sz="3200" b="1" dirty="0">
                <a:solidFill>
                  <a:srgbClr val="1F1B17"/>
                </a:solidFill>
                <a:latin typeface="Arial" pitchFamily="34" charset="0"/>
                <a:ea typeface="Arial" pitchFamily="34" charset="-122"/>
                <a:cs typeface="Arial" pitchFamily="34" charset="-120"/>
              </a:rPr>
              <a:t>الأصل النبطي</a:t>
            </a:r>
            <a:endParaRPr lang="ar-IQ" sz="3200" dirty="0"/>
          </a:p>
        </p:txBody>
      </p:sp>
      <p:sp>
        <p:nvSpPr>
          <p:cNvPr id="24" name="Text 21"/>
          <p:cNvSpPr txBox="1"/>
          <p:nvPr/>
        </p:nvSpPr>
        <p:spPr>
          <a:xfrm>
            <a:off x="822960" y="2743200"/>
            <a:ext cx="4389120" cy="3108960"/>
          </a:xfrm>
          <a:prstGeom prst="rect">
            <a:avLst/>
          </a:prstGeom>
          <a:noFill/>
          <a:ln/>
        </p:spPr>
        <p:txBody>
          <a:bodyPr wrap="square" lIns="0" tIns="0" rIns="0" bIns="0" rtlCol="0" anchor="t"/>
          <a:lstStyle/>
          <a:p>
            <a:pPr rtl="1" algn="r" marL="203200" indent="-203200">
              <a:spcAft>
                <a:spcPts val="1200"/>
              </a:spcAft>
              <a:buSzPct val="100000"/>
              <a:buChar char="◆"/>
            </a:pPr>
            <a:r>
              <a:rPr lang="ar-IQ" altLang="en-US" sz="1600" dirty="0">
                <a:solidFill>
                  <a:srgbClr val="1F1B17"/>
                </a:solidFill>
                <a:latin typeface="Arial" pitchFamily="34" charset="0"/>
                <a:ea typeface="Arial" pitchFamily="34" charset="-122"/>
                <a:cs typeface="Arial" pitchFamily="34" charset="-120"/>
              </a:rPr>
              <a:t>يستند إلى التنقيبات الأثرية: نقوش وأوراق بردية نبطية.</a:t>
            </a:r>
            <a:endParaRPr lang="ar-IQ" sz="1600" dirty="0"/>
          </a:p>
          <a:p>
            <a:pPr rtl="1" algn="r" marL="203200" indent="-203200">
              <a:spcAft>
                <a:spcPts val="1200"/>
              </a:spcAft>
              <a:buSzPct val="100000"/>
              <a:buChar char="◆"/>
            </a:pPr>
            <a:r>
              <a:rPr lang="ar-IQ" altLang="en-US" sz="1600" dirty="0">
                <a:solidFill>
                  <a:srgbClr val="1F1B17"/>
                </a:solidFill>
                <a:latin typeface="Arial" pitchFamily="34" charset="0"/>
                <a:ea typeface="Arial" pitchFamily="34" charset="-122"/>
                <a:cs typeface="Arial" pitchFamily="34" charset="-120"/>
              </a:rPr>
              <a:t>استخدم الأنباط الكتابة الآرامية المتطورة عن الفينيقية.</a:t>
            </a:r>
            <a:endParaRPr lang="ar-IQ" sz="1600" dirty="0"/>
          </a:p>
          <a:p>
            <a:pPr rtl="1" algn="r" marL="203200" indent="-203200">
              <a:spcAft>
                <a:spcPts val="1200"/>
              </a:spcAft>
              <a:buSzPct val="100000"/>
              <a:buChar char="◆"/>
            </a:pPr>
            <a:r>
              <a:rPr lang="ar-IQ" altLang="en-US" sz="1600" dirty="0">
                <a:solidFill>
                  <a:srgbClr val="1F1B17"/>
                </a:solidFill>
                <a:latin typeface="Arial" pitchFamily="34" charset="0"/>
                <a:ea typeface="Arial" pitchFamily="34" charset="-122"/>
                <a:cs typeface="Arial" pitchFamily="34" charset="-120"/>
              </a:rPr>
              <a:t>ثم استقلّت كتابتهم شكلاً، فصارت «نبطية خالصة».</a:t>
            </a:r>
            <a:endParaRPr lang="ar-IQ" sz="1600" dirty="0"/>
          </a:p>
          <a:p>
            <a:pPr rtl="1" algn="r" marL="203200" indent="-203200">
              <a:spcAft>
                <a:spcPts val="1200"/>
              </a:spcAft>
              <a:buSzPct val="100000"/>
              <a:buChar char="◆"/>
            </a:pPr>
            <a:r>
              <a:rPr lang="ar-IQ" altLang="en-US" sz="1600" dirty="0">
                <a:solidFill>
                  <a:srgbClr val="1F1B17"/>
                </a:solidFill>
                <a:latin typeface="Arial" pitchFamily="34" charset="0"/>
                <a:ea typeface="Arial" pitchFamily="34" charset="-122"/>
                <a:cs typeface="Arial" pitchFamily="34" charset="-120"/>
              </a:rPr>
              <a:t>ومنها تولّد الحرف العربي، والنقوش تشهد بذلك.</a:t>
            </a:r>
            <a:endParaRPr lang="ar-IQ"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الأنباط: حضارة مركّبة</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7</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ص٤ (خليفة ١٩٨٩، ص١٠٥–١١٢)</a:t>
            </a:r>
            <a:endParaRPr lang="ar-IQ" sz="1000" dirty="0"/>
          </a:p>
        </p:txBody>
      </p:sp>
      <p:pic>
        <p:nvPicPr>
          <p:cNvPr id="7" name="Image 0" descr="C:\Users\K\Documents\Claude\Projects\الخط العربي والزخرفة الإسلامية\الأسبوع 01\assets\petra_obelisk_crop.jpg">    </p:cNvPr>
          <p:cNvPicPr>
            <a:picLocks noChangeAspect="1"/>
          </p:cNvPicPr>
          <p:nvPr/>
        </p:nvPicPr>
        <p:blipFill>
          <a:blip r:embed="rId1"/>
          <a:srcRect l="0" r="0" t="0" b="0"/>
          <a:stretch/>
        </p:blipFill>
        <p:spPr>
          <a:xfrm>
            <a:off x="548640" y="1325880"/>
            <a:ext cx="4114800" cy="4434840"/>
          </a:xfrm>
          <a:prstGeom prst="rect">
            <a:avLst/>
          </a:prstGeom>
        </p:spPr>
      </p:pic>
      <p:sp>
        <p:nvSpPr>
          <p:cNvPr id="8" name="Text 4"/>
          <p:cNvSpPr txBox="1"/>
          <p:nvPr/>
        </p:nvSpPr>
        <p:spPr>
          <a:xfrm>
            <a:off x="548640" y="5815584"/>
            <a:ext cx="4114800" cy="274320"/>
          </a:xfrm>
          <a:prstGeom prst="rect">
            <a:avLst/>
          </a:prstGeom>
          <a:noFill/>
          <a:ln/>
        </p:spPr>
        <p:txBody>
          <a:bodyPr wrap="square" lIns="0" tIns="0" rIns="0" bIns="0" rtlCol="0" anchor="t"/>
          <a:lstStyle/>
          <a:p>
            <a:pPr rtl="1" algn="r" indent="0" marL="0">
              <a:buNone/>
            </a:pPr>
            <a:r>
              <a:rPr lang="ar-IQ" altLang="en-US" sz="950" dirty="0">
                <a:solidFill>
                  <a:srgbClr val="6A6258"/>
                </a:solidFill>
                <a:latin typeface="Arial" pitchFamily="34" charset="0"/>
                <a:ea typeface="Arial" pitchFamily="34" charset="-122"/>
                <a:cs typeface="Arial" pitchFamily="34" charset="-120"/>
              </a:rPr>
              <a:t>نقش نبطي ويوناني على ضريح المسلّات، البتراء · تصوير </a:t>
            </a:r>
            <a:r>
              <a:rPr lang="en-US" altLang="en-US" sz="950" dirty="0">
                <a:solidFill>
                  <a:srgbClr val="6A6258"/>
                </a:solidFill>
                <a:latin typeface="Arial" pitchFamily="34" charset="0"/>
                <a:ea typeface="Arial" pitchFamily="34" charset="-122"/>
                <a:cs typeface="Arial" pitchFamily="34" charset="-120"/>
              </a:rPr>
              <a:t>Fallaner · CC BY-SA 4.0</a:t>
            </a:r>
            <a:endParaRPr lang="ar-IQ" sz="950" dirty="0"/>
          </a:p>
        </p:txBody>
      </p:sp>
      <p:sp>
        <p:nvSpPr>
          <p:cNvPr id="9" name="Text 5"/>
          <p:cNvSpPr txBox="1"/>
          <p:nvPr/>
        </p:nvSpPr>
        <p:spPr>
          <a:xfrm>
            <a:off x="4983480" y="1325880"/>
            <a:ext cx="6659575" cy="868680"/>
          </a:xfrm>
          <a:prstGeom prst="rect">
            <a:avLst/>
          </a:prstGeom>
          <a:noFill/>
          <a:ln/>
        </p:spPr>
        <p:txBody>
          <a:bodyPr wrap="square" lIns="0" tIns="0" rIns="0" bIns="0" rtlCol="0" anchor="t"/>
          <a:lstStyle/>
          <a:p>
            <a:pPr rtl="1" algn="r" indent="0" marL="0">
              <a:buNone/>
            </a:pPr>
            <a:r>
              <a:rPr lang="ar-IQ" altLang="en-US" sz="1550" dirty="0">
                <a:solidFill>
                  <a:srgbClr val="1F1B17"/>
                </a:solidFill>
                <a:latin typeface="Arial" pitchFamily="34" charset="0"/>
                <a:ea typeface="Arial" pitchFamily="34" charset="-122"/>
                <a:cs typeface="Arial" pitchFamily="34" charset="-120"/>
              </a:rPr>
              <a:t>خرجت أقوام شمال الجزيرة في الألف الأول ق.م: فريق استوطن العراق (الكلدانيون)، وفريق سكن جنوب سوريا والأردن (الأنباط)، واشتهروا بالتجارة.</a:t>
            </a:r>
            <a:endParaRPr lang="ar-IQ" sz="1550" dirty="0"/>
          </a:p>
        </p:txBody>
      </p:sp>
      <p:sp>
        <p:nvSpPr>
          <p:cNvPr id="10" name="Shape 6"/>
          <p:cNvSpPr/>
          <p:nvPr/>
        </p:nvSpPr>
        <p:spPr>
          <a:xfrm>
            <a:off x="8450428" y="2331720"/>
            <a:ext cx="3192628" cy="1115568"/>
          </a:xfrm>
          <a:prstGeom prst="rect">
            <a:avLst/>
          </a:prstGeom>
          <a:solidFill>
            <a:srgbClr val="EFE6D6"/>
          </a:solidFill>
          <a:ln w="12700">
            <a:solidFill>
              <a:srgbClr val="EFE6D6"/>
            </a:solidFill>
            <a:prstDash val="solid"/>
          </a:ln>
        </p:spPr>
      </p:sp>
      <p:sp>
        <p:nvSpPr>
          <p:cNvPr id="11" name="Text 7"/>
          <p:cNvSpPr txBox="1"/>
          <p:nvPr/>
        </p:nvSpPr>
        <p:spPr>
          <a:xfrm>
            <a:off x="8679028" y="2468880"/>
            <a:ext cx="2735428" cy="548640"/>
          </a:xfrm>
          <a:prstGeom prst="rect">
            <a:avLst/>
          </a:prstGeom>
          <a:noFill/>
          <a:ln/>
        </p:spPr>
        <p:txBody>
          <a:bodyPr wrap="square" lIns="0" tIns="0" rIns="0" bIns="0" rtlCol="0" anchor="t"/>
          <a:lstStyle/>
          <a:p>
            <a:pPr rtl="1" algn="ctr" indent="0" marL="0">
              <a:buNone/>
            </a:pPr>
            <a:r>
              <a:rPr lang="ar-IQ" altLang="en-US" sz="2400" b="1" dirty="0">
                <a:solidFill>
                  <a:srgbClr val="1F1B17"/>
                </a:solidFill>
                <a:latin typeface="Arial" pitchFamily="34" charset="0"/>
                <a:ea typeface="Arial" pitchFamily="34" charset="-122"/>
                <a:cs typeface="Arial" pitchFamily="34" charset="-120"/>
              </a:rPr>
              <a:t>عربية</a:t>
            </a:r>
            <a:endParaRPr lang="ar-IQ" sz="2400" dirty="0"/>
          </a:p>
        </p:txBody>
      </p:sp>
      <p:sp>
        <p:nvSpPr>
          <p:cNvPr id="12" name="Text 8"/>
          <p:cNvSpPr txBox="1"/>
          <p:nvPr/>
        </p:nvSpPr>
        <p:spPr>
          <a:xfrm>
            <a:off x="8679028" y="3017520"/>
            <a:ext cx="2735428" cy="347472"/>
          </a:xfrm>
          <a:prstGeom prst="rect">
            <a:avLst/>
          </a:prstGeom>
          <a:noFill/>
          <a:ln/>
        </p:spPr>
        <p:txBody>
          <a:bodyPr wrap="square" lIns="0" tIns="0" rIns="0" bIns="0" rtlCol="0" anchor="t"/>
          <a:lstStyle/>
          <a:p>
            <a:pPr rtl="1" algn="ctr" indent="0" marL="0">
              <a:buNone/>
            </a:pPr>
            <a:r>
              <a:rPr lang="ar-IQ" altLang="en-US" sz="1500" dirty="0">
                <a:solidFill>
                  <a:srgbClr val="6A6258"/>
                </a:solidFill>
                <a:latin typeface="Arial" pitchFamily="34" charset="0"/>
                <a:ea typeface="Arial" pitchFamily="34" charset="-122"/>
                <a:cs typeface="Arial" pitchFamily="34" charset="-120"/>
              </a:rPr>
              <a:t>في لغتها</a:t>
            </a:r>
            <a:endParaRPr lang="ar-IQ" sz="1500" dirty="0"/>
          </a:p>
        </p:txBody>
      </p:sp>
      <p:sp>
        <p:nvSpPr>
          <p:cNvPr id="13" name="Shape 9"/>
          <p:cNvSpPr/>
          <p:nvPr/>
        </p:nvSpPr>
        <p:spPr>
          <a:xfrm>
            <a:off x="4983480" y="2331720"/>
            <a:ext cx="3192628" cy="1115568"/>
          </a:xfrm>
          <a:prstGeom prst="rect">
            <a:avLst/>
          </a:prstGeom>
          <a:solidFill>
            <a:srgbClr val="E4EBF3"/>
          </a:solidFill>
          <a:ln w="12700">
            <a:solidFill>
              <a:srgbClr val="E4EBF3"/>
            </a:solidFill>
            <a:prstDash val="solid"/>
          </a:ln>
        </p:spPr>
      </p:sp>
      <p:sp>
        <p:nvSpPr>
          <p:cNvPr id="14" name="Text 10"/>
          <p:cNvSpPr txBox="1"/>
          <p:nvPr/>
        </p:nvSpPr>
        <p:spPr>
          <a:xfrm>
            <a:off x="5212080" y="2468880"/>
            <a:ext cx="2735428" cy="548640"/>
          </a:xfrm>
          <a:prstGeom prst="rect">
            <a:avLst/>
          </a:prstGeom>
          <a:noFill/>
          <a:ln/>
        </p:spPr>
        <p:txBody>
          <a:bodyPr wrap="square" lIns="0" tIns="0" rIns="0" bIns="0" rtlCol="0" anchor="t"/>
          <a:lstStyle/>
          <a:p>
            <a:pPr rtl="1" algn="ctr" indent="0" marL="0">
              <a:buNone/>
            </a:pPr>
            <a:r>
              <a:rPr lang="ar-IQ" altLang="en-US" sz="2400" b="1" dirty="0">
                <a:solidFill>
                  <a:srgbClr val="24507F"/>
                </a:solidFill>
                <a:latin typeface="Arial" pitchFamily="34" charset="0"/>
                <a:ea typeface="Arial" pitchFamily="34" charset="-122"/>
                <a:cs typeface="Arial" pitchFamily="34" charset="-120"/>
              </a:rPr>
              <a:t>آرامية</a:t>
            </a:r>
            <a:endParaRPr lang="ar-IQ" sz="2400" dirty="0"/>
          </a:p>
        </p:txBody>
      </p:sp>
      <p:sp>
        <p:nvSpPr>
          <p:cNvPr id="15" name="Text 11"/>
          <p:cNvSpPr txBox="1"/>
          <p:nvPr/>
        </p:nvSpPr>
        <p:spPr>
          <a:xfrm>
            <a:off x="5212080" y="3017520"/>
            <a:ext cx="2735428" cy="347472"/>
          </a:xfrm>
          <a:prstGeom prst="rect">
            <a:avLst/>
          </a:prstGeom>
          <a:noFill/>
          <a:ln/>
        </p:spPr>
        <p:txBody>
          <a:bodyPr wrap="square" lIns="0" tIns="0" rIns="0" bIns="0" rtlCol="0" anchor="t"/>
          <a:lstStyle/>
          <a:p>
            <a:pPr rtl="1" algn="ctr" indent="0" marL="0">
              <a:buNone/>
            </a:pPr>
            <a:r>
              <a:rPr lang="ar-IQ" altLang="en-US" sz="1500" dirty="0">
                <a:solidFill>
                  <a:srgbClr val="6A6258"/>
                </a:solidFill>
                <a:latin typeface="Arial" pitchFamily="34" charset="0"/>
                <a:ea typeface="Arial" pitchFamily="34" charset="-122"/>
                <a:cs typeface="Arial" pitchFamily="34" charset="-120"/>
              </a:rPr>
              <a:t>في كتابتها</a:t>
            </a:r>
            <a:endParaRPr lang="ar-IQ" sz="1500" dirty="0"/>
          </a:p>
        </p:txBody>
      </p:sp>
      <p:sp>
        <p:nvSpPr>
          <p:cNvPr id="16" name="Shape 12"/>
          <p:cNvSpPr/>
          <p:nvPr/>
        </p:nvSpPr>
        <p:spPr>
          <a:xfrm>
            <a:off x="8450428" y="3675888"/>
            <a:ext cx="3192628" cy="1115568"/>
          </a:xfrm>
          <a:prstGeom prst="rect">
            <a:avLst/>
          </a:prstGeom>
          <a:solidFill>
            <a:srgbClr val="EFE6D6"/>
          </a:solidFill>
          <a:ln w="12700">
            <a:solidFill>
              <a:srgbClr val="EFE6D6"/>
            </a:solidFill>
            <a:prstDash val="solid"/>
          </a:ln>
        </p:spPr>
      </p:sp>
      <p:sp>
        <p:nvSpPr>
          <p:cNvPr id="17" name="Text 13"/>
          <p:cNvSpPr txBox="1"/>
          <p:nvPr/>
        </p:nvSpPr>
        <p:spPr>
          <a:xfrm>
            <a:off x="8679028" y="3813048"/>
            <a:ext cx="2735428" cy="548640"/>
          </a:xfrm>
          <a:prstGeom prst="rect">
            <a:avLst/>
          </a:prstGeom>
          <a:noFill/>
          <a:ln/>
        </p:spPr>
        <p:txBody>
          <a:bodyPr wrap="square" lIns="0" tIns="0" rIns="0" bIns="0" rtlCol="0" anchor="t"/>
          <a:lstStyle/>
          <a:p>
            <a:pPr rtl="1" algn="ctr" indent="0" marL="0">
              <a:buNone/>
            </a:pPr>
            <a:r>
              <a:rPr lang="ar-IQ" altLang="en-US" sz="2400" b="1" dirty="0">
                <a:solidFill>
                  <a:srgbClr val="1F1B17"/>
                </a:solidFill>
                <a:latin typeface="Arial" pitchFamily="34" charset="0"/>
                <a:ea typeface="Arial" pitchFamily="34" charset="-122"/>
                <a:cs typeface="Arial" pitchFamily="34" charset="-120"/>
              </a:rPr>
              <a:t>سامية</a:t>
            </a:r>
            <a:endParaRPr lang="ar-IQ" sz="2400" dirty="0"/>
          </a:p>
        </p:txBody>
      </p:sp>
      <p:sp>
        <p:nvSpPr>
          <p:cNvPr id="18" name="Text 14"/>
          <p:cNvSpPr txBox="1"/>
          <p:nvPr/>
        </p:nvSpPr>
        <p:spPr>
          <a:xfrm>
            <a:off x="8679028" y="4361688"/>
            <a:ext cx="2735428" cy="347472"/>
          </a:xfrm>
          <a:prstGeom prst="rect">
            <a:avLst/>
          </a:prstGeom>
          <a:noFill/>
          <a:ln/>
        </p:spPr>
        <p:txBody>
          <a:bodyPr wrap="square" lIns="0" tIns="0" rIns="0" bIns="0" rtlCol="0" anchor="t"/>
          <a:lstStyle/>
          <a:p>
            <a:pPr rtl="1" algn="ctr" indent="0" marL="0">
              <a:buNone/>
            </a:pPr>
            <a:r>
              <a:rPr lang="ar-IQ" altLang="en-US" sz="1500" dirty="0">
                <a:solidFill>
                  <a:srgbClr val="6A6258"/>
                </a:solidFill>
                <a:latin typeface="Arial" pitchFamily="34" charset="0"/>
                <a:ea typeface="Arial" pitchFamily="34" charset="-122"/>
                <a:cs typeface="Arial" pitchFamily="34" charset="-120"/>
              </a:rPr>
              <a:t>في ديانتها</a:t>
            </a:r>
            <a:endParaRPr lang="ar-IQ" sz="1500" dirty="0"/>
          </a:p>
        </p:txBody>
      </p:sp>
      <p:sp>
        <p:nvSpPr>
          <p:cNvPr id="19" name="Shape 15"/>
          <p:cNvSpPr/>
          <p:nvPr/>
        </p:nvSpPr>
        <p:spPr>
          <a:xfrm>
            <a:off x="4983480" y="3675888"/>
            <a:ext cx="3192628" cy="1115568"/>
          </a:xfrm>
          <a:prstGeom prst="rect">
            <a:avLst/>
          </a:prstGeom>
          <a:solidFill>
            <a:srgbClr val="EFE6D6"/>
          </a:solidFill>
          <a:ln w="12700">
            <a:solidFill>
              <a:srgbClr val="EFE6D6"/>
            </a:solidFill>
            <a:prstDash val="solid"/>
          </a:ln>
        </p:spPr>
      </p:sp>
      <p:sp>
        <p:nvSpPr>
          <p:cNvPr id="20" name="Text 16"/>
          <p:cNvSpPr txBox="1"/>
          <p:nvPr/>
        </p:nvSpPr>
        <p:spPr>
          <a:xfrm>
            <a:off x="5212080" y="3813048"/>
            <a:ext cx="2735428" cy="548640"/>
          </a:xfrm>
          <a:prstGeom prst="rect">
            <a:avLst/>
          </a:prstGeom>
          <a:noFill/>
          <a:ln/>
        </p:spPr>
        <p:txBody>
          <a:bodyPr wrap="square" lIns="0" tIns="0" rIns="0" bIns="0" rtlCol="0" anchor="t"/>
          <a:lstStyle/>
          <a:p>
            <a:pPr rtl="1" algn="ctr" indent="0" marL="0">
              <a:buNone/>
            </a:pPr>
            <a:r>
              <a:rPr lang="ar-IQ" altLang="en-US" sz="2400" b="1" dirty="0">
                <a:solidFill>
                  <a:srgbClr val="1F1B17"/>
                </a:solidFill>
                <a:latin typeface="Arial" pitchFamily="34" charset="0"/>
                <a:ea typeface="Arial" pitchFamily="34" charset="-122"/>
                <a:cs typeface="Arial" pitchFamily="34" charset="-120"/>
              </a:rPr>
              <a:t>يونانية رومانية</a:t>
            </a:r>
            <a:endParaRPr lang="ar-IQ" sz="2400" dirty="0"/>
          </a:p>
        </p:txBody>
      </p:sp>
      <p:sp>
        <p:nvSpPr>
          <p:cNvPr id="21" name="Text 17"/>
          <p:cNvSpPr txBox="1"/>
          <p:nvPr/>
        </p:nvSpPr>
        <p:spPr>
          <a:xfrm>
            <a:off x="5212080" y="4361688"/>
            <a:ext cx="2735428" cy="347472"/>
          </a:xfrm>
          <a:prstGeom prst="rect">
            <a:avLst/>
          </a:prstGeom>
          <a:noFill/>
          <a:ln/>
        </p:spPr>
        <p:txBody>
          <a:bodyPr wrap="square" lIns="0" tIns="0" rIns="0" bIns="0" rtlCol="0" anchor="t"/>
          <a:lstStyle/>
          <a:p>
            <a:pPr rtl="1" algn="ctr" indent="0" marL="0">
              <a:buNone/>
            </a:pPr>
            <a:r>
              <a:rPr lang="ar-IQ" altLang="en-US" sz="1500" dirty="0">
                <a:solidFill>
                  <a:srgbClr val="6A6258"/>
                </a:solidFill>
                <a:latin typeface="Arial" pitchFamily="34" charset="0"/>
                <a:ea typeface="Arial" pitchFamily="34" charset="-122"/>
                <a:cs typeface="Arial" pitchFamily="34" charset="-120"/>
              </a:rPr>
              <a:t>في فنّها وعمائرها</a:t>
            </a:r>
            <a:endParaRPr lang="ar-IQ" sz="1500" dirty="0"/>
          </a:p>
        </p:txBody>
      </p:sp>
      <p:sp>
        <p:nvSpPr>
          <p:cNvPr id="22" name="Text 18"/>
          <p:cNvSpPr txBox="1"/>
          <p:nvPr/>
        </p:nvSpPr>
        <p:spPr>
          <a:xfrm>
            <a:off x="4983480" y="4919472"/>
            <a:ext cx="6659575" cy="347472"/>
          </a:xfrm>
          <a:prstGeom prst="rect">
            <a:avLst/>
          </a:prstGeom>
          <a:noFill/>
          <a:ln/>
        </p:spPr>
        <p:txBody>
          <a:bodyPr wrap="square" lIns="0" tIns="0" rIns="0" bIns="0" rtlCol="0" anchor="t"/>
          <a:lstStyle/>
          <a:p>
            <a:pPr rtl="1" algn="r" indent="0" marL="0">
              <a:buNone/>
            </a:pPr>
            <a:r>
              <a:rPr lang="ar-IQ" altLang="en-US" sz="1500" b="1" dirty="0">
                <a:solidFill>
                  <a:srgbClr val="A86F24"/>
                </a:solidFill>
                <a:latin typeface="Arial" pitchFamily="34" charset="0"/>
                <a:ea typeface="Arial" pitchFamily="34" charset="-122"/>
                <a:cs typeface="Arial" pitchFamily="34" charset="-120"/>
              </a:rPr>
              <a:t>أسماؤهم تشهد بعروبتهم:</a:t>
            </a:r>
            <a:endParaRPr lang="ar-IQ" sz="1500" dirty="0"/>
          </a:p>
        </p:txBody>
      </p:sp>
      <p:sp>
        <p:nvSpPr>
          <p:cNvPr id="23" name="Text 19"/>
          <p:cNvSpPr txBox="1"/>
          <p:nvPr/>
        </p:nvSpPr>
        <p:spPr>
          <a:xfrm>
            <a:off x="4983480" y="5285232"/>
            <a:ext cx="6659575" cy="411480"/>
          </a:xfrm>
          <a:prstGeom prst="rect">
            <a:avLst/>
          </a:prstGeom>
          <a:noFill/>
          <a:ln/>
        </p:spPr>
        <p:txBody>
          <a:bodyPr wrap="square" lIns="0" tIns="0" rIns="0" bIns="0" rtlCol="0" anchor="t"/>
          <a:lstStyle/>
          <a:p>
            <a:pPr rtl="1" algn="r" indent="0" marL="0">
              <a:buNone/>
            </a:pPr>
            <a:r>
              <a:rPr lang="ar-IQ" altLang="en-US" sz="1700" dirty="0">
                <a:solidFill>
                  <a:srgbClr val="1F1B17"/>
                </a:solidFill>
                <a:latin typeface="Arial" pitchFamily="34" charset="0"/>
                <a:ea typeface="Arial" pitchFamily="34" charset="-122"/>
                <a:cs typeface="Arial" pitchFamily="34" charset="-120"/>
              </a:rPr>
              <a:t>حارث · مالك · وهب الله · علي · حبيب · سعيد · هاجر · هانئ · حميد</a:t>
            </a:r>
            <a:endParaRPr lang="ar-IQ"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من الفينيقية إلى العربية: سلسلة الاشتقاق</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8</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ص٤ · أشكال الحروف من معيار </a:t>
            </a:r>
            <a:r>
              <a:rPr lang="en-US" altLang="en-US" sz="1000" dirty="0">
                <a:solidFill>
                  <a:srgbClr val="6A6258"/>
                </a:solidFill>
                <a:latin typeface="Arial" pitchFamily="34" charset="0"/>
                <a:ea typeface="Arial" pitchFamily="34" charset="-122"/>
                <a:cs typeface="Arial" pitchFamily="34" charset="-120"/>
              </a:rPr>
              <a:t>Unicode</a:t>
            </a:r>
            <a:endParaRPr lang="ar-IQ" sz="1000" dirty="0"/>
          </a:p>
        </p:txBody>
      </p:sp>
      <p:sp>
        <p:nvSpPr>
          <p:cNvPr id="7" name="Shape 4"/>
          <p:cNvSpPr/>
          <p:nvPr/>
        </p:nvSpPr>
        <p:spPr>
          <a:xfrm>
            <a:off x="9494215" y="1325880"/>
            <a:ext cx="2148840" cy="502920"/>
          </a:xfrm>
          <a:prstGeom prst="roundRect">
            <a:avLst>
              <a:gd name="adj" fmla="val 50000"/>
            </a:avLst>
          </a:prstGeom>
          <a:solidFill>
            <a:srgbClr val="25262A"/>
          </a:solidFill>
          <a:ln w="12700">
            <a:solidFill>
              <a:srgbClr val="25262A"/>
            </a:solidFill>
            <a:prstDash val="solid"/>
          </a:ln>
        </p:spPr>
      </p:sp>
      <p:sp>
        <p:nvSpPr>
          <p:cNvPr id="8" name="Text 5"/>
          <p:cNvSpPr txBox="1"/>
          <p:nvPr/>
        </p:nvSpPr>
        <p:spPr>
          <a:xfrm>
            <a:off x="9494215" y="1325880"/>
            <a:ext cx="2148840" cy="502920"/>
          </a:xfrm>
          <a:prstGeom prst="rect">
            <a:avLst/>
          </a:prstGeom>
          <a:noFill/>
          <a:ln/>
        </p:spPr>
        <p:txBody>
          <a:bodyPr wrap="square" lIns="0" tIns="0" rIns="0" bIns="0" rtlCol="0" anchor="ctr"/>
          <a:lstStyle/>
          <a:p>
            <a:pPr rtl="1" algn="ctr" indent="0" marL="0">
              <a:buNone/>
            </a:pPr>
            <a:r>
              <a:rPr lang="ar-IQ" altLang="en-US" sz="1700" b="1" dirty="0">
                <a:solidFill>
                  <a:srgbClr val="FFFFFF"/>
                </a:solidFill>
                <a:latin typeface="Arial" pitchFamily="34" charset="0"/>
                <a:ea typeface="Arial" pitchFamily="34" charset="-122"/>
                <a:cs typeface="Arial" pitchFamily="34" charset="-120"/>
              </a:rPr>
              <a:t>الفينيقية</a:t>
            </a:r>
            <a:endParaRPr lang="ar-IQ" sz="1700" dirty="0"/>
          </a:p>
        </p:txBody>
      </p:sp>
      <p:sp>
        <p:nvSpPr>
          <p:cNvPr id="9" name="Shape 6"/>
          <p:cNvSpPr/>
          <p:nvPr/>
        </p:nvSpPr>
        <p:spPr>
          <a:xfrm flipH="1">
            <a:off x="8770925" y="1577340"/>
            <a:ext cx="613562" cy="0"/>
          </a:xfrm>
          <a:prstGeom prst="line">
            <a:avLst/>
          </a:prstGeom>
          <a:noFill/>
          <a:ln w="25400">
            <a:solidFill>
              <a:srgbClr val="6A6258"/>
            </a:solidFill>
            <a:prstDash val="solid"/>
            <a:tailEnd type="triangle"/>
          </a:ln>
        </p:spPr>
      </p:sp>
      <p:sp>
        <p:nvSpPr>
          <p:cNvPr id="10" name="Shape 7"/>
          <p:cNvSpPr/>
          <p:nvPr/>
        </p:nvSpPr>
        <p:spPr>
          <a:xfrm>
            <a:off x="6512357" y="1325880"/>
            <a:ext cx="2148840" cy="502920"/>
          </a:xfrm>
          <a:prstGeom prst="roundRect">
            <a:avLst>
              <a:gd name="adj" fmla="val 50000"/>
            </a:avLst>
          </a:prstGeom>
          <a:solidFill>
            <a:srgbClr val="25262A"/>
          </a:solidFill>
          <a:ln w="12700">
            <a:solidFill>
              <a:srgbClr val="25262A"/>
            </a:solidFill>
            <a:prstDash val="solid"/>
          </a:ln>
        </p:spPr>
      </p:sp>
      <p:sp>
        <p:nvSpPr>
          <p:cNvPr id="11" name="Text 8"/>
          <p:cNvSpPr txBox="1"/>
          <p:nvPr/>
        </p:nvSpPr>
        <p:spPr>
          <a:xfrm>
            <a:off x="6512357" y="1325880"/>
            <a:ext cx="2148840" cy="502920"/>
          </a:xfrm>
          <a:prstGeom prst="rect">
            <a:avLst/>
          </a:prstGeom>
          <a:noFill/>
          <a:ln/>
        </p:spPr>
        <p:txBody>
          <a:bodyPr wrap="square" lIns="0" tIns="0" rIns="0" bIns="0" rtlCol="0" anchor="ctr"/>
          <a:lstStyle/>
          <a:p>
            <a:pPr rtl="1" algn="ctr" indent="0" marL="0">
              <a:buNone/>
            </a:pPr>
            <a:r>
              <a:rPr lang="ar-IQ" altLang="en-US" sz="1700" b="1" dirty="0">
                <a:solidFill>
                  <a:srgbClr val="FFFFFF"/>
                </a:solidFill>
                <a:latin typeface="Arial" pitchFamily="34" charset="0"/>
                <a:ea typeface="Arial" pitchFamily="34" charset="-122"/>
                <a:cs typeface="Arial" pitchFamily="34" charset="-120"/>
              </a:rPr>
              <a:t>الآرامية</a:t>
            </a:r>
            <a:endParaRPr lang="ar-IQ" sz="1700" dirty="0"/>
          </a:p>
        </p:txBody>
      </p:sp>
      <p:sp>
        <p:nvSpPr>
          <p:cNvPr id="12" name="Shape 9"/>
          <p:cNvSpPr/>
          <p:nvPr/>
        </p:nvSpPr>
        <p:spPr>
          <a:xfrm flipH="1">
            <a:off x="5789066" y="1577340"/>
            <a:ext cx="613562" cy="0"/>
          </a:xfrm>
          <a:prstGeom prst="line">
            <a:avLst/>
          </a:prstGeom>
          <a:noFill/>
          <a:ln w="25400">
            <a:solidFill>
              <a:srgbClr val="6A6258"/>
            </a:solidFill>
            <a:prstDash val="solid"/>
            <a:tailEnd type="triangle"/>
          </a:ln>
        </p:spPr>
      </p:sp>
      <p:sp>
        <p:nvSpPr>
          <p:cNvPr id="13" name="Shape 10"/>
          <p:cNvSpPr/>
          <p:nvPr/>
        </p:nvSpPr>
        <p:spPr>
          <a:xfrm>
            <a:off x="3530498" y="1325880"/>
            <a:ext cx="2148840" cy="502920"/>
          </a:xfrm>
          <a:prstGeom prst="roundRect">
            <a:avLst>
              <a:gd name="adj" fmla="val 50000"/>
            </a:avLst>
          </a:prstGeom>
          <a:solidFill>
            <a:srgbClr val="A86F24"/>
          </a:solidFill>
          <a:ln w="12700">
            <a:solidFill>
              <a:srgbClr val="A86F24"/>
            </a:solidFill>
            <a:prstDash val="solid"/>
          </a:ln>
        </p:spPr>
      </p:sp>
      <p:sp>
        <p:nvSpPr>
          <p:cNvPr id="14" name="Text 11"/>
          <p:cNvSpPr txBox="1"/>
          <p:nvPr/>
        </p:nvSpPr>
        <p:spPr>
          <a:xfrm>
            <a:off x="3530498" y="1325880"/>
            <a:ext cx="2148840" cy="502920"/>
          </a:xfrm>
          <a:prstGeom prst="rect">
            <a:avLst/>
          </a:prstGeom>
          <a:noFill/>
          <a:ln/>
        </p:spPr>
        <p:txBody>
          <a:bodyPr wrap="square" lIns="0" tIns="0" rIns="0" bIns="0" rtlCol="0" anchor="ctr"/>
          <a:lstStyle/>
          <a:p>
            <a:pPr rtl="1" algn="ctr" indent="0" marL="0">
              <a:buNone/>
            </a:pPr>
            <a:r>
              <a:rPr lang="ar-IQ" altLang="en-US" sz="1700" b="1" dirty="0">
                <a:solidFill>
                  <a:srgbClr val="FFFFFF"/>
                </a:solidFill>
                <a:latin typeface="Arial" pitchFamily="34" charset="0"/>
                <a:ea typeface="Arial" pitchFamily="34" charset="-122"/>
                <a:cs typeface="Arial" pitchFamily="34" charset="-120"/>
              </a:rPr>
              <a:t>النبطية</a:t>
            </a:r>
            <a:endParaRPr lang="ar-IQ" sz="1700" dirty="0"/>
          </a:p>
        </p:txBody>
      </p:sp>
      <p:sp>
        <p:nvSpPr>
          <p:cNvPr id="15" name="Shape 12"/>
          <p:cNvSpPr/>
          <p:nvPr/>
        </p:nvSpPr>
        <p:spPr>
          <a:xfrm flipH="1">
            <a:off x="2807208" y="1577340"/>
            <a:ext cx="613562" cy="0"/>
          </a:xfrm>
          <a:prstGeom prst="line">
            <a:avLst/>
          </a:prstGeom>
          <a:noFill/>
          <a:ln w="25400">
            <a:solidFill>
              <a:srgbClr val="6A6258"/>
            </a:solidFill>
            <a:prstDash val="solid"/>
            <a:tailEnd type="triangle"/>
          </a:ln>
        </p:spPr>
      </p:sp>
      <p:sp>
        <p:nvSpPr>
          <p:cNvPr id="16" name="Shape 13"/>
          <p:cNvSpPr/>
          <p:nvPr/>
        </p:nvSpPr>
        <p:spPr>
          <a:xfrm>
            <a:off x="548640" y="1325880"/>
            <a:ext cx="2148840" cy="502920"/>
          </a:xfrm>
          <a:prstGeom prst="roundRect">
            <a:avLst>
              <a:gd name="adj" fmla="val 50000"/>
            </a:avLst>
          </a:prstGeom>
          <a:solidFill>
            <a:srgbClr val="24507F"/>
          </a:solidFill>
          <a:ln w="12700">
            <a:solidFill>
              <a:srgbClr val="24507F"/>
            </a:solidFill>
            <a:prstDash val="solid"/>
          </a:ln>
        </p:spPr>
      </p:sp>
      <p:sp>
        <p:nvSpPr>
          <p:cNvPr id="17" name="Text 14"/>
          <p:cNvSpPr txBox="1"/>
          <p:nvPr/>
        </p:nvSpPr>
        <p:spPr>
          <a:xfrm>
            <a:off x="548640" y="1325880"/>
            <a:ext cx="2148840" cy="502920"/>
          </a:xfrm>
          <a:prstGeom prst="rect">
            <a:avLst/>
          </a:prstGeom>
          <a:noFill/>
          <a:ln/>
        </p:spPr>
        <p:txBody>
          <a:bodyPr wrap="square" lIns="0" tIns="0" rIns="0" bIns="0" rtlCol="0" anchor="ctr"/>
          <a:lstStyle/>
          <a:p>
            <a:pPr rtl="1" algn="ctr" indent="0" marL="0">
              <a:buNone/>
            </a:pPr>
            <a:r>
              <a:rPr lang="ar-IQ" altLang="en-US" sz="1700" b="1" dirty="0">
                <a:solidFill>
                  <a:srgbClr val="FFFFFF"/>
                </a:solidFill>
                <a:latin typeface="Arial" pitchFamily="34" charset="0"/>
                <a:ea typeface="Arial" pitchFamily="34" charset="-122"/>
                <a:cs typeface="Arial" pitchFamily="34" charset="-120"/>
              </a:rPr>
              <a:t>العربية</a:t>
            </a:r>
            <a:endParaRPr lang="ar-IQ" sz="1700" dirty="0"/>
          </a:p>
        </p:txBody>
      </p:sp>
      <p:sp>
        <p:nvSpPr>
          <p:cNvPr id="18" name="Shape 15"/>
          <p:cNvSpPr/>
          <p:nvPr/>
        </p:nvSpPr>
        <p:spPr>
          <a:xfrm>
            <a:off x="548640" y="2148840"/>
            <a:ext cx="11094415" cy="384048"/>
          </a:xfrm>
          <a:prstGeom prst="rect">
            <a:avLst/>
          </a:prstGeom>
          <a:solidFill>
            <a:srgbClr val="25262A"/>
          </a:solidFill>
          <a:ln w="12700">
            <a:solidFill>
              <a:srgbClr val="25262A"/>
            </a:solidFill>
            <a:prstDash val="solid"/>
          </a:ln>
        </p:spPr>
      </p:sp>
      <p:sp>
        <p:nvSpPr>
          <p:cNvPr id="19" name="Text 16"/>
          <p:cNvSpPr txBox="1"/>
          <p:nvPr/>
        </p:nvSpPr>
        <p:spPr>
          <a:xfrm>
            <a:off x="8490596"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ألف</a:t>
            </a:r>
            <a:endParaRPr lang="ar-IQ" sz="1400" dirty="0"/>
          </a:p>
        </p:txBody>
      </p:sp>
      <p:sp>
        <p:nvSpPr>
          <p:cNvPr id="20" name="Text 17"/>
          <p:cNvSpPr txBox="1"/>
          <p:nvPr/>
        </p:nvSpPr>
        <p:spPr>
          <a:xfrm>
            <a:off x="7166937"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باء</a:t>
            </a:r>
            <a:endParaRPr lang="ar-IQ" sz="1400" dirty="0"/>
          </a:p>
        </p:txBody>
      </p:sp>
      <p:sp>
        <p:nvSpPr>
          <p:cNvPr id="21" name="Text 18"/>
          <p:cNvSpPr txBox="1"/>
          <p:nvPr/>
        </p:nvSpPr>
        <p:spPr>
          <a:xfrm>
            <a:off x="5843277"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جيم</a:t>
            </a:r>
            <a:endParaRPr lang="ar-IQ" sz="1400" dirty="0"/>
          </a:p>
        </p:txBody>
      </p:sp>
      <p:sp>
        <p:nvSpPr>
          <p:cNvPr id="22" name="Text 19"/>
          <p:cNvSpPr txBox="1"/>
          <p:nvPr/>
        </p:nvSpPr>
        <p:spPr>
          <a:xfrm>
            <a:off x="4519618"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دال</a:t>
            </a:r>
            <a:endParaRPr lang="ar-IQ" sz="1400" dirty="0"/>
          </a:p>
        </p:txBody>
      </p:sp>
      <p:sp>
        <p:nvSpPr>
          <p:cNvPr id="23" name="Text 20"/>
          <p:cNvSpPr txBox="1"/>
          <p:nvPr/>
        </p:nvSpPr>
        <p:spPr>
          <a:xfrm>
            <a:off x="3195959"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لام</a:t>
            </a:r>
            <a:endParaRPr lang="ar-IQ" sz="1400" dirty="0"/>
          </a:p>
        </p:txBody>
      </p:sp>
      <p:sp>
        <p:nvSpPr>
          <p:cNvPr id="24" name="Text 21"/>
          <p:cNvSpPr txBox="1"/>
          <p:nvPr/>
        </p:nvSpPr>
        <p:spPr>
          <a:xfrm>
            <a:off x="1872299"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ميم</a:t>
            </a:r>
            <a:endParaRPr lang="ar-IQ" sz="1400" dirty="0"/>
          </a:p>
        </p:txBody>
      </p:sp>
      <p:sp>
        <p:nvSpPr>
          <p:cNvPr id="25" name="Text 22"/>
          <p:cNvSpPr txBox="1"/>
          <p:nvPr/>
        </p:nvSpPr>
        <p:spPr>
          <a:xfrm>
            <a:off x="548640" y="2148840"/>
            <a:ext cx="1323659" cy="384048"/>
          </a:xfrm>
          <a:prstGeom prst="rect">
            <a:avLst/>
          </a:prstGeom>
          <a:noFill/>
          <a:ln/>
        </p:spPr>
        <p:txBody>
          <a:bodyPr wrap="square" lIns="0" tIns="0" rIns="0" bIns="0" rtlCol="0" anchor="ctr"/>
          <a:lstStyle/>
          <a:p>
            <a:pPr rtl="1" algn="ctr" indent="0" marL="0">
              <a:buNone/>
            </a:pPr>
            <a:r>
              <a:rPr lang="ar-IQ" altLang="en-US" sz="1400" b="1" dirty="0">
                <a:solidFill>
                  <a:srgbClr val="FFFFFF"/>
                </a:solidFill>
                <a:latin typeface="Arial" pitchFamily="34" charset="0"/>
                <a:ea typeface="Arial" pitchFamily="34" charset="-122"/>
                <a:cs typeface="Arial" pitchFamily="34" charset="-120"/>
              </a:rPr>
              <a:t>نون</a:t>
            </a:r>
            <a:endParaRPr lang="ar-IQ" sz="1400" dirty="0"/>
          </a:p>
        </p:txBody>
      </p:sp>
      <p:sp>
        <p:nvSpPr>
          <p:cNvPr id="26" name="Shape 23"/>
          <p:cNvSpPr/>
          <p:nvPr/>
        </p:nvSpPr>
        <p:spPr>
          <a:xfrm>
            <a:off x="548640" y="2532888"/>
            <a:ext cx="11094415" cy="731520"/>
          </a:xfrm>
          <a:prstGeom prst="rect">
            <a:avLst/>
          </a:prstGeom>
          <a:solidFill>
            <a:srgbClr val="FFFFFF"/>
          </a:solidFill>
          <a:ln w="12700">
            <a:solidFill>
              <a:srgbClr val="FFFFFF"/>
            </a:solidFill>
            <a:prstDash val="solid"/>
          </a:ln>
        </p:spPr>
      </p:sp>
      <p:sp>
        <p:nvSpPr>
          <p:cNvPr id="27" name="Text 24"/>
          <p:cNvSpPr txBox="1"/>
          <p:nvPr/>
        </p:nvSpPr>
        <p:spPr>
          <a:xfrm>
            <a:off x="9997135" y="2532888"/>
            <a:ext cx="1508760" cy="731520"/>
          </a:xfrm>
          <a:prstGeom prst="rect">
            <a:avLst/>
          </a:prstGeom>
          <a:noFill/>
          <a:ln/>
        </p:spPr>
        <p:txBody>
          <a:bodyPr wrap="square" lIns="0" tIns="0" rIns="0" bIns="0" rtlCol="0" anchor="ctr"/>
          <a:lstStyle/>
          <a:p>
            <a:pPr rtl="1" algn="r" indent="0" marL="0">
              <a:buNone/>
            </a:pPr>
            <a:r>
              <a:rPr lang="ar-IQ" altLang="en-US" sz="1600" b="1" dirty="0">
                <a:solidFill>
                  <a:srgbClr val="1F1B17"/>
                </a:solidFill>
                <a:latin typeface="Arial" pitchFamily="34" charset="0"/>
                <a:ea typeface="Arial" pitchFamily="34" charset="-122"/>
                <a:cs typeface="Arial" pitchFamily="34" charset="-120"/>
              </a:rPr>
              <a:t>الفينيقية</a:t>
            </a:r>
            <a:endParaRPr lang="ar-IQ" sz="1600" dirty="0"/>
          </a:p>
        </p:txBody>
      </p:sp>
      <p:pic>
        <p:nvPicPr>
          <p:cNvPr id="28" name="Image 0" descr="C:\Users\K\Documents\Claude\Projects\الخط العربي والزخرفة الإسلامية\الأسبوع 01\assets\glyphs\phn_alef.png">    </p:cNvPr>
          <p:cNvPicPr>
            <a:picLocks noChangeAspect="1"/>
          </p:cNvPicPr>
          <p:nvPr/>
        </p:nvPicPr>
        <p:blipFill>
          <a:blip r:embed="rId1"/>
          <a:stretch>
            <a:fillRect/>
          </a:stretch>
        </p:blipFill>
        <p:spPr>
          <a:xfrm>
            <a:off x="8850674" y="2596896"/>
            <a:ext cx="603504" cy="603504"/>
          </a:xfrm>
          <a:prstGeom prst="rect">
            <a:avLst/>
          </a:prstGeom>
        </p:spPr>
      </p:pic>
      <p:pic>
        <p:nvPicPr>
          <p:cNvPr id="29" name="Image 1" descr="C:\Users\K\Documents\Claude\Projects\الخط العربي والزخرفة الإسلامية\الأسبوع 01\assets\glyphs\phn_beth.png">    </p:cNvPr>
          <p:cNvPicPr>
            <a:picLocks noChangeAspect="1"/>
          </p:cNvPicPr>
          <p:nvPr/>
        </p:nvPicPr>
        <p:blipFill>
          <a:blip r:embed="rId2"/>
          <a:stretch>
            <a:fillRect/>
          </a:stretch>
        </p:blipFill>
        <p:spPr>
          <a:xfrm>
            <a:off x="7527014" y="2596896"/>
            <a:ext cx="603504" cy="603504"/>
          </a:xfrm>
          <a:prstGeom prst="rect">
            <a:avLst/>
          </a:prstGeom>
        </p:spPr>
      </p:pic>
      <p:pic>
        <p:nvPicPr>
          <p:cNvPr id="30" name="Image 2" descr="C:\Users\K\Documents\Claude\Projects\الخط العربي والزخرفة الإسلامية\الأسبوع 01\assets\glyphs\phn_gimel.png">    </p:cNvPr>
          <p:cNvPicPr>
            <a:picLocks noChangeAspect="1"/>
          </p:cNvPicPr>
          <p:nvPr/>
        </p:nvPicPr>
        <p:blipFill>
          <a:blip r:embed="rId3"/>
          <a:stretch>
            <a:fillRect/>
          </a:stretch>
        </p:blipFill>
        <p:spPr>
          <a:xfrm>
            <a:off x="6203355" y="2596896"/>
            <a:ext cx="603504" cy="603504"/>
          </a:xfrm>
          <a:prstGeom prst="rect">
            <a:avLst/>
          </a:prstGeom>
        </p:spPr>
      </p:pic>
      <p:pic>
        <p:nvPicPr>
          <p:cNvPr id="31" name="Image 3" descr="C:\Users\K\Documents\Claude\Projects\الخط العربي والزخرفة الإسلامية\الأسبوع 01\assets\glyphs\phn_daleth.png">    </p:cNvPr>
          <p:cNvPicPr>
            <a:picLocks noChangeAspect="1"/>
          </p:cNvPicPr>
          <p:nvPr/>
        </p:nvPicPr>
        <p:blipFill>
          <a:blip r:embed="rId4"/>
          <a:stretch>
            <a:fillRect/>
          </a:stretch>
        </p:blipFill>
        <p:spPr>
          <a:xfrm>
            <a:off x="4879696" y="2596896"/>
            <a:ext cx="603504" cy="603504"/>
          </a:xfrm>
          <a:prstGeom prst="rect">
            <a:avLst/>
          </a:prstGeom>
        </p:spPr>
      </p:pic>
      <p:pic>
        <p:nvPicPr>
          <p:cNvPr id="32" name="Image 4" descr="C:\Users\K\Documents\Claude\Projects\الخط العربي والزخرفة الإسلامية\الأسبوع 01\assets\glyphs\phn_lamedh.png">    </p:cNvPr>
          <p:cNvPicPr>
            <a:picLocks noChangeAspect="1"/>
          </p:cNvPicPr>
          <p:nvPr/>
        </p:nvPicPr>
        <p:blipFill>
          <a:blip r:embed="rId5"/>
          <a:stretch>
            <a:fillRect/>
          </a:stretch>
        </p:blipFill>
        <p:spPr>
          <a:xfrm>
            <a:off x="3556036" y="2596896"/>
            <a:ext cx="603504" cy="603504"/>
          </a:xfrm>
          <a:prstGeom prst="rect">
            <a:avLst/>
          </a:prstGeom>
        </p:spPr>
      </p:pic>
      <p:pic>
        <p:nvPicPr>
          <p:cNvPr id="33" name="Image 5" descr="C:\Users\K\Documents\Claude\Projects\الخط العربي والزخرفة الإسلامية\الأسبوع 01\assets\glyphs\phn_mem.png">    </p:cNvPr>
          <p:cNvPicPr>
            <a:picLocks noChangeAspect="1"/>
          </p:cNvPicPr>
          <p:nvPr/>
        </p:nvPicPr>
        <p:blipFill>
          <a:blip r:embed="rId6"/>
          <a:stretch>
            <a:fillRect/>
          </a:stretch>
        </p:blipFill>
        <p:spPr>
          <a:xfrm>
            <a:off x="2232377" y="2596896"/>
            <a:ext cx="603504" cy="603504"/>
          </a:xfrm>
          <a:prstGeom prst="rect">
            <a:avLst/>
          </a:prstGeom>
        </p:spPr>
      </p:pic>
      <p:pic>
        <p:nvPicPr>
          <p:cNvPr id="34" name="Image 6" descr="C:\Users\K\Documents\Claude\Projects\الخط العربي والزخرفة الإسلامية\الأسبوع 01\assets\glyphs\phn_nun.png">    </p:cNvPr>
          <p:cNvPicPr>
            <a:picLocks noChangeAspect="1"/>
          </p:cNvPicPr>
          <p:nvPr/>
        </p:nvPicPr>
        <p:blipFill>
          <a:blip r:embed="rId7"/>
          <a:stretch>
            <a:fillRect/>
          </a:stretch>
        </p:blipFill>
        <p:spPr>
          <a:xfrm>
            <a:off x="908718" y="2596896"/>
            <a:ext cx="603504" cy="603504"/>
          </a:xfrm>
          <a:prstGeom prst="rect">
            <a:avLst/>
          </a:prstGeom>
        </p:spPr>
      </p:pic>
      <p:sp>
        <p:nvSpPr>
          <p:cNvPr id="35" name="Shape 25"/>
          <p:cNvSpPr/>
          <p:nvPr/>
        </p:nvSpPr>
        <p:spPr>
          <a:xfrm>
            <a:off x="548640" y="3264408"/>
            <a:ext cx="11094415" cy="731520"/>
          </a:xfrm>
          <a:prstGeom prst="rect">
            <a:avLst/>
          </a:prstGeom>
          <a:solidFill>
            <a:srgbClr val="EFE6D6"/>
          </a:solidFill>
          <a:ln w="12700">
            <a:solidFill>
              <a:srgbClr val="EFE6D6"/>
            </a:solidFill>
            <a:prstDash val="solid"/>
          </a:ln>
        </p:spPr>
      </p:sp>
      <p:sp>
        <p:nvSpPr>
          <p:cNvPr id="36" name="Text 26"/>
          <p:cNvSpPr txBox="1"/>
          <p:nvPr/>
        </p:nvSpPr>
        <p:spPr>
          <a:xfrm>
            <a:off x="9997135" y="3264408"/>
            <a:ext cx="1508760" cy="731520"/>
          </a:xfrm>
          <a:prstGeom prst="rect">
            <a:avLst/>
          </a:prstGeom>
          <a:noFill/>
          <a:ln/>
        </p:spPr>
        <p:txBody>
          <a:bodyPr wrap="square" lIns="0" tIns="0" rIns="0" bIns="0" rtlCol="0" anchor="ctr"/>
          <a:lstStyle/>
          <a:p>
            <a:pPr rtl="1" algn="r" indent="0" marL="0">
              <a:buNone/>
            </a:pPr>
            <a:r>
              <a:rPr lang="ar-IQ" altLang="en-US" sz="1600" b="1" dirty="0">
                <a:solidFill>
                  <a:srgbClr val="1F1B17"/>
                </a:solidFill>
                <a:latin typeface="Arial" pitchFamily="34" charset="0"/>
                <a:ea typeface="Arial" pitchFamily="34" charset="-122"/>
                <a:cs typeface="Arial" pitchFamily="34" charset="-120"/>
              </a:rPr>
              <a:t>الآرامية</a:t>
            </a:r>
            <a:endParaRPr lang="ar-IQ" sz="1600" dirty="0"/>
          </a:p>
        </p:txBody>
      </p:sp>
      <p:pic>
        <p:nvPicPr>
          <p:cNvPr id="37" name="Image 7" descr="C:\Users\K\Documents\Claude\Projects\الخط العربي والزخرفة الإسلامية\الأسبوع 01\assets\glyphs\arc_alef.png">    </p:cNvPr>
          <p:cNvPicPr>
            <a:picLocks noChangeAspect="1"/>
          </p:cNvPicPr>
          <p:nvPr/>
        </p:nvPicPr>
        <p:blipFill>
          <a:blip r:embed="rId8"/>
          <a:stretch>
            <a:fillRect/>
          </a:stretch>
        </p:blipFill>
        <p:spPr>
          <a:xfrm>
            <a:off x="8850674" y="3328416"/>
            <a:ext cx="603504" cy="603504"/>
          </a:xfrm>
          <a:prstGeom prst="rect">
            <a:avLst/>
          </a:prstGeom>
        </p:spPr>
      </p:pic>
      <p:pic>
        <p:nvPicPr>
          <p:cNvPr id="38" name="Image 8" descr="C:\Users\K\Documents\Claude\Projects\الخط العربي والزخرفة الإسلامية\الأسبوع 01\assets\glyphs\arc_beth.png">    </p:cNvPr>
          <p:cNvPicPr>
            <a:picLocks noChangeAspect="1"/>
          </p:cNvPicPr>
          <p:nvPr/>
        </p:nvPicPr>
        <p:blipFill>
          <a:blip r:embed="rId9"/>
          <a:stretch>
            <a:fillRect/>
          </a:stretch>
        </p:blipFill>
        <p:spPr>
          <a:xfrm>
            <a:off x="7527014" y="3328416"/>
            <a:ext cx="603504" cy="603504"/>
          </a:xfrm>
          <a:prstGeom prst="rect">
            <a:avLst/>
          </a:prstGeom>
        </p:spPr>
      </p:pic>
      <p:pic>
        <p:nvPicPr>
          <p:cNvPr id="39" name="Image 9" descr="C:\Users\K\Documents\Claude\Projects\الخط العربي والزخرفة الإسلامية\الأسبوع 01\assets\glyphs\arc_gimel.png">    </p:cNvPr>
          <p:cNvPicPr>
            <a:picLocks noChangeAspect="1"/>
          </p:cNvPicPr>
          <p:nvPr/>
        </p:nvPicPr>
        <p:blipFill>
          <a:blip r:embed="rId10"/>
          <a:stretch>
            <a:fillRect/>
          </a:stretch>
        </p:blipFill>
        <p:spPr>
          <a:xfrm>
            <a:off x="6203355" y="3328416"/>
            <a:ext cx="603504" cy="603504"/>
          </a:xfrm>
          <a:prstGeom prst="rect">
            <a:avLst/>
          </a:prstGeom>
        </p:spPr>
      </p:pic>
      <p:pic>
        <p:nvPicPr>
          <p:cNvPr id="40" name="Image 10" descr="C:\Users\K\Documents\Claude\Projects\الخط العربي والزخرفة الإسلامية\الأسبوع 01\assets\glyphs\arc_daleth.png">    </p:cNvPr>
          <p:cNvPicPr>
            <a:picLocks noChangeAspect="1"/>
          </p:cNvPicPr>
          <p:nvPr/>
        </p:nvPicPr>
        <p:blipFill>
          <a:blip r:embed="rId11"/>
          <a:stretch>
            <a:fillRect/>
          </a:stretch>
        </p:blipFill>
        <p:spPr>
          <a:xfrm>
            <a:off x="4879696" y="3328416"/>
            <a:ext cx="603504" cy="603504"/>
          </a:xfrm>
          <a:prstGeom prst="rect">
            <a:avLst/>
          </a:prstGeom>
        </p:spPr>
      </p:pic>
      <p:pic>
        <p:nvPicPr>
          <p:cNvPr id="41" name="Image 11" descr="C:\Users\K\Documents\Claude\Projects\الخط العربي والزخرفة الإسلامية\الأسبوع 01\assets\glyphs\arc_lamedh.png">    </p:cNvPr>
          <p:cNvPicPr>
            <a:picLocks noChangeAspect="1"/>
          </p:cNvPicPr>
          <p:nvPr/>
        </p:nvPicPr>
        <p:blipFill>
          <a:blip r:embed="rId12"/>
          <a:stretch>
            <a:fillRect/>
          </a:stretch>
        </p:blipFill>
        <p:spPr>
          <a:xfrm>
            <a:off x="3556036" y="3328416"/>
            <a:ext cx="603504" cy="603504"/>
          </a:xfrm>
          <a:prstGeom prst="rect">
            <a:avLst/>
          </a:prstGeom>
        </p:spPr>
      </p:pic>
      <p:pic>
        <p:nvPicPr>
          <p:cNvPr id="42" name="Image 12" descr="C:\Users\K\Documents\Claude\Projects\الخط العربي والزخرفة الإسلامية\الأسبوع 01\assets\glyphs\arc_mem.png">    </p:cNvPr>
          <p:cNvPicPr>
            <a:picLocks noChangeAspect="1"/>
          </p:cNvPicPr>
          <p:nvPr/>
        </p:nvPicPr>
        <p:blipFill>
          <a:blip r:embed="rId13"/>
          <a:stretch>
            <a:fillRect/>
          </a:stretch>
        </p:blipFill>
        <p:spPr>
          <a:xfrm>
            <a:off x="2232377" y="3328416"/>
            <a:ext cx="603504" cy="603504"/>
          </a:xfrm>
          <a:prstGeom prst="rect">
            <a:avLst/>
          </a:prstGeom>
        </p:spPr>
      </p:pic>
      <p:pic>
        <p:nvPicPr>
          <p:cNvPr id="43" name="Image 13" descr="C:\Users\K\Documents\Claude\Projects\الخط العربي والزخرفة الإسلامية\الأسبوع 01\assets\glyphs\arc_nun.png">    </p:cNvPr>
          <p:cNvPicPr>
            <a:picLocks noChangeAspect="1"/>
          </p:cNvPicPr>
          <p:nvPr/>
        </p:nvPicPr>
        <p:blipFill>
          <a:blip r:embed="rId14"/>
          <a:stretch>
            <a:fillRect/>
          </a:stretch>
        </p:blipFill>
        <p:spPr>
          <a:xfrm>
            <a:off x="908718" y="3328416"/>
            <a:ext cx="603504" cy="603504"/>
          </a:xfrm>
          <a:prstGeom prst="rect">
            <a:avLst/>
          </a:prstGeom>
        </p:spPr>
      </p:pic>
      <p:sp>
        <p:nvSpPr>
          <p:cNvPr id="44" name="Shape 27"/>
          <p:cNvSpPr/>
          <p:nvPr/>
        </p:nvSpPr>
        <p:spPr>
          <a:xfrm>
            <a:off x="548640" y="3995928"/>
            <a:ext cx="11094415" cy="731520"/>
          </a:xfrm>
          <a:prstGeom prst="rect">
            <a:avLst/>
          </a:prstGeom>
          <a:solidFill>
            <a:srgbClr val="FFFFFF"/>
          </a:solidFill>
          <a:ln w="12700">
            <a:solidFill>
              <a:srgbClr val="FFFFFF"/>
            </a:solidFill>
            <a:prstDash val="solid"/>
          </a:ln>
        </p:spPr>
      </p:sp>
      <p:sp>
        <p:nvSpPr>
          <p:cNvPr id="45" name="Shape 28"/>
          <p:cNvSpPr/>
          <p:nvPr/>
        </p:nvSpPr>
        <p:spPr>
          <a:xfrm>
            <a:off x="548640" y="3995928"/>
            <a:ext cx="11094415" cy="731520"/>
          </a:xfrm>
          <a:prstGeom prst="rect">
            <a:avLst/>
          </a:prstGeom>
          <a:solidFill>
            <a:srgbClr val="F6E9D2"/>
          </a:solidFill>
          <a:ln w="12700">
            <a:solidFill>
              <a:srgbClr val="F6E9D2"/>
            </a:solidFill>
            <a:prstDash val="solid"/>
          </a:ln>
        </p:spPr>
      </p:sp>
      <p:sp>
        <p:nvSpPr>
          <p:cNvPr id="46" name="Text 29"/>
          <p:cNvSpPr txBox="1"/>
          <p:nvPr/>
        </p:nvSpPr>
        <p:spPr>
          <a:xfrm>
            <a:off x="9997135" y="3995928"/>
            <a:ext cx="1508760" cy="731520"/>
          </a:xfrm>
          <a:prstGeom prst="rect">
            <a:avLst/>
          </a:prstGeom>
          <a:noFill/>
          <a:ln/>
        </p:spPr>
        <p:txBody>
          <a:bodyPr wrap="square" lIns="0" tIns="0" rIns="0" bIns="0" rtlCol="0" anchor="ctr"/>
          <a:lstStyle/>
          <a:p>
            <a:pPr rtl="1" algn="r" indent="0" marL="0">
              <a:buNone/>
            </a:pPr>
            <a:r>
              <a:rPr lang="ar-IQ" altLang="en-US" sz="1600" b="1" dirty="0">
                <a:solidFill>
                  <a:srgbClr val="A86F24"/>
                </a:solidFill>
                <a:latin typeface="Arial" pitchFamily="34" charset="0"/>
                <a:ea typeface="Arial" pitchFamily="34" charset="-122"/>
                <a:cs typeface="Arial" pitchFamily="34" charset="-120"/>
              </a:rPr>
              <a:t>النبطية</a:t>
            </a:r>
            <a:endParaRPr lang="ar-IQ" sz="1600" dirty="0"/>
          </a:p>
        </p:txBody>
      </p:sp>
      <p:pic>
        <p:nvPicPr>
          <p:cNvPr id="47" name="Image 14" descr="C:\Users\K\Documents\Claude\Projects\الخط العربي والزخرفة الإسلامية\الأسبوع 01\assets\glyphs\nab_alef.png">    </p:cNvPr>
          <p:cNvPicPr>
            <a:picLocks noChangeAspect="1"/>
          </p:cNvPicPr>
          <p:nvPr/>
        </p:nvPicPr>
        <p:blipFill>
          <a:blip r:embed="rId15"/>
          <a:stretch>
            <a:fillRect/>
          </a:stretch>
        </p:blipFill>
        <p:spPr>
          <a:xfrm>
            <a:off x="8850674" y="4059936"/>
            <a:ext cx="603504" cy="603504"/>
          </a:xfrm>
          <a:prstGeom prst="rect">
            <a:avLst/>
          </a:prstGeom>
        </p:spPr>
      </p:pic>
      <p:pic>
        <p:nvPicPr>
          <p:cNvPr id="48" name="Image 15" descr="C:\Users\K\Documents\Claude\Projects\الخط العربي والزخرفة الإسلامية\الأسبوع 01\assets\glyphs\nab_beth.png">    </p:cNvPr>
          <p:cNvPicPr>
            <a:picLocks noChangeAspect="1"/>
          </p:cNvPicPr>
          <p:nvPr/>
        </p:nvPicPr>
        <p:blipFill>
          <a:blip r:embed="rId16"/>
          <a:stretch>
            <a:fillRect/>
          </a:stretch>
        </p:blipFill>
        <p:spPr>
          <a:xfrm>
            <a:off x="7527014" y="4059936"/>
            <a:ext cx="603504" cy="603504"/>
          </a:xfrm>
          <a:prstGeom prst="rect">
            <a:avLst/>
          </a:prstGeom>
        </p:spPr>
      </p:pic>
      <p:pic>
        <p:nvPicPr>
          <p:cNvPr id="49" name="Image 16" descr="C:\Users\K\Documents\Claude\Projects\الخط العربي والزخرفة الإسلامية\الأسبوع 01\assets\glyphs\nab_gimel.png">    </p:cNvPr>
          <p:cNvPicPr>
            <a:picLocks noChangeAspect="1"/>
          </p:cNvPicPr>
          <p:nvPr/>
        </p:nvPicPr>
        <p:blipFill>
          <a:blip r:embed="rId17"/>
          <a:stretch>
            <a:fillRect/>
          </a:stretch>
        </p:blipFill>
        <p:spPr>
          <a:xfrm>
            <a:off x="6203355" y="4059936"/>
            <a:ext cx="603504" cy="603504"/>
          </a:xfrm>
          <a:prstGeom prst="rect">
            <a:avLst/>
          </a:prstGeom>
        </p:spPr>
      </p:pic>
      <p:pic>
        <p:nvPicPr>
          <p:cNvPr id="50" name="Image 17" descr="C:\Users\K\Documents\Claude\Projects\الخط العربي والزخرفة الإسلامية\الأسبوع 01\assets\glyphs\nab_daleth.png">    </p:cNvPr>
          <p:cNvPicPr>
            <a:picLocks noChangeAspect="1"/>
          </p:cNvPicPr>
          <p:nvPr/>
        </p:nvPicPr>
        <p:blipFill>
          <a:blip r:embed="rId18"/>
          <a:stretch>
            <a:fillRect/>
          </a:stretch>
        </p:blipFill>
        <p:spPr>
          <a:xfrm>
            <a:off x="4879696" y="4059936"/>
            <a:ext cx="603504" cy="603504"/>
          </a:xfrm>
          <a:prstGeom prst="rect">
            <a:avLst/>
          </a:prstGeom>
        </p:spPr>
      </p:pic>
      <p:pic>
        <p:nvPicPr>
          <p:cNvPr id="51" name="Image 18" descr="C:\Users\K\Documents\Claude\Projects\الخط العربي والزخرفة الإسلامية\الأسبوع 01\assets\glyphs\nab_lamedh.png">    </p:cNvPr>
          <p:cNvPicPr>
            <a:picLocks noChangeAspect="1"/>
          </p:cNvPicPr>
          <p:nvPr/>
        </p:nvPicPr>
        <p:blipFill>
          <a:blip r:embed="rId19"/>
          <a:stretch>
            <a:fillRect/>
          </a:stretch>
        </p:blipFill>
        <p:spPr>
          <a:xfrm>
            <a:off x="3556036" y="4059936"/>
            <a:ext cx="603504" cy="603504"/>
          </a:xfrm>
          <a:prstGeom prst="rect">
            <a:avLst/>
          </a:prstGeom>
        </p:spPr>
      </p:pic>
      <p:pic>
        <p:nvPicPr>
          <p:cNvPr id="52" name="Image 19" descr="C:\Users\K\Documents\Claude\Projects\الخط العربي والزخرفة الإسلامية\الأسبوع 01\assets\glyphs\nab_mem.png">    </p:cNvPr>
          <p:cNvPicPr>
            <a:picLocks noChangeAspect="1"/>
          </p:cNvPicPr>
          <p:nvPr/>
        </p:nvPicPr>
        <p:blipFill>
          <a:blip r:embed="rId20"/>
          <a:stretch>
            <a:fillRect/>
          </a:stretch>
        </p:blipFill>
        <p:spPr>
          <a:xfrm>
            <a:off x="2232377" y="4059936"/>
            <a:ext cx="603504" cy="603504"/>
          </a:xfrm>
          <a:prstGeom prst="rect">
            <a:avLst/>
          </a:prstGeom>
        </p:spPr>
      </p:pic>
      <p:pic>
        <p:nvPicPr>
          <p:cNvPr id="53" name="Image 20" descr="C:\Users\K\Documents\Claude\Projects\الخط العربي والزخرفة الإسلامية\الأسبوع 01\assets\glyphs\nab_nun.png">    </p:cNvPr>
          <p:cNvPicPr>
            <a:picLocks noChangeAspect="1"/>
          </p:cNvPicPr>
          <p:nvPr/>
        </p:nvPicPr>
        <p:blipFill>
          <a:blip r:embed="rId21"/>
          <a:stretch>
            <a:fillRect/>
          </a:stretch>
        </p:blipFill>
        <p:spPr>
          <a:xfrm>
            <a:off x="908718" y="4059936"/>
            <a:ext cx="603504" cy="603504"/>
          </a:xfrm>
          <a:prstGeom prst="rect">
            <a:avLst/>
          </a:prstGeom>
        </p:spPr>
      </p:pic>
      <p:sp>
        <p:nvSpPr>
          <p:cNvPr id="54" name="Shape 30"/>
          <p:cNvSpPr/>
          <p:nvPr/>
        </p:nvSpPr>
        <p:spPr>
          <a:xfrm>
            <a:off x="548640" y="4727448"/>
            <a:ext cx="11094415" cy="731520"/>
          </a:xfrm>
          <a:prstGeom prst="rect">
            <a:avLst/>
          </a:prstGeom>
          <a:solidFill>
            <a:srgbClr val="EFE6D6"/>
          </a:solidFill>
          <a:ln w="12700">
            <a:solidFill>
              <a:srgbClr val="EFE6D6"/>
            </a:solidFill>
            <a:prstDash val="solid"/>
          </a:ln>
        </p:spPr>
      </p:sp>
      <p:sp>
        <p:nvSpPr>
          <p:cNvPr id="55" name="Text 31"/>
          <p:cNvSpPr txBox="1"/>
          <p:nvPr/>
        </p:nvSpPr>
        <p:spPr>
          <a:xfrm>
            <a:off x="9997135" y="4727448"/>
            <a:ext cx="1508760" cy="731520"/>
          </a:xfrm>
          <a:prstGeom prst="rect">
            <a:avLst/>
          </a:prstGeom>
          <a:noFill/>
          <a:ln/>
        </p:spPr>
        <p:txBody>
          <a:bodyPr wrap="square" lIns="0" tIns="0" rIns="0" bIns="0" rtlCol="0" anchor="ctr"/>
          <a:lstStyle/>
          <a:p>
            <a:pPr rtl="1" algn="r" indent="0" marL="0">
              <a:buNone/>
            </a:pPr>
            <a:r>
              <a:rPr lang="ar-IQ" altLang="en-US" sz="1600" b="1" dirty="0">
                <a:solidFill>
                  <a:srgbClr val="24507F"/>
                </a:solidFill>
                <a:latin typeface="Arial" pitchFamily="34" charset="0"/>
                <a:ea typeface="Arial" pitchFamily="34" charset="-122"/>
                <a:cs typeface="Arial" pitchFamily="34" charset="-120"/>
              </a:rPr>
              <a:t>العربية</a:t>
            </a:r>
            <a:endParaRPr lang="ar-IQ" sz="1600" dirty="0"/>
          </a:p>
        </p:txBody>
      </p:sp>
      <p:sp>
        <p:nvSpPr>
          <p:cNvPr id="56" name="Text 32"/>
          <p:cNvSpPr txBox="1"/>
          <p:nvPr/>
        </p:nvSpPr>
        <p:spPr>
          <a:xfrm>
            <a:off x="8490596"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ا</a:t>
            </a:r>
            <a:endParaRPr lang="ar-IQ" sz="3200" dirty="0"/>
          </a:p>
        </p:txBody>
      </p:sp>
      <p:sp>
        <p:nvSpPr>
          <p:cNvPr id="57" name="Text 33"/>
          <p:cNvSpPr txBox="1"/>
          <p:nvPr/>
        </p:nvSpPr>
        <p:spPr>
          <a:xfrm>
            <a:off x="7166937"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ب</a:t>
            </a:r>
            <a:endParaRPr lang="ar-IQ" sz="3200" dirty="0"/>
          </a:p>
        </p:txBody>
      </p:sp>
      <p:sp>
        <p:nvSpPr>
          <p:cNvPr id="58" name="Text 34"/>
          <p:cNvSpPr txBox="1"/>
          <p:nvPr/>
        </p:nvSpPr>
        <p:spPr>
          <a:xfrm>
            <a:off x="5843277"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ج</a:t>
            </a:r>
            <a:endParaRPr lang="ar-IQ" sz="3200" dirty="0"/>
          </a:p>
        </p:txBody>
      </p:sp>
      <p:sp>
        <p:nvSpPr>
          <p:cNvPr id="59" name="Text 35"/>
          <p:cNvSpPr txBox="1"/>
          <p:nvPr/>
        </p:nvSpPr>
        <p:spPr>
          <a:xfrm>
            <a:off x="4519618"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د</a:t>
            </a:r>
            <a:endParaRPr lang="ar-IQ" sz="3200" dirty="0"/>
          </a:p>
        </p:txBody>
      </p:sp>
      <p:sp>
        <p:nvSpPr>
          <p:cNvPr id="60" name="Text 36"/>
          <p:cNvSpPr txBox="1"/>
          <p:nvPr/>
        </p:nvSpPr>
        <p:spPr>
          <a:xfrm>
            <a:off x="3195959"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ل</a:t>
            </a:r>
            <a:endParaRPr lang="ar-IQ" sz="3200" dirty="0"/>
          </a:p>
        </p:txBody>
      </p:sp>
      <p:sp>
        <p:nvSpPr>
          <p:cNvPr id="61" name="Text 37"/>
          <p:cNvSpPr txBox="1"/>
          <p:nvPr/>
        </p:nvSpPr>
        <p:spPr>
          <a:xfrm>
            <a:off x="1872299"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م</a:t>
            </a:r>
            <a:endParaRPr lang="ar-IQ" sz="3200" dirty="0"/>
          </a:p>
        </p:txBody>
      </p:sp>
      <p:sp>
        <p:nvSpPr>
          <p:cNvPr id="62" name="Text 38"/>
          <p:cNvSpPr txBox="1"/>
          <p:nvPr/>
        </p:nvSpPr>
        <p:spPr>
          <a:xfrm>
            <a:off x="548640" y="4727448"/>
            <a:ext cx="1323659" cy="731520"/>
          </a:xfrm>
          <a:prstGeom prst="rect">
            <a:avLst/>
          </a:prstGeom>
          <a:noFill/>
          <a:ln/>
        </p:spPr>
        <p:txBody>
          <a:bodyPr wrap="square" lIns="0" tIns="0" rIns="0" bIns="0" rtlCol="0" anchor="ctr"/>
          <a:lstStyle/>
          <a:p>
            <a:pPr rtl="1" algn="ctr" indent="0" marL="0">
              <a:buNone/>
            </a:pPr>
            <a:r>
              <a:rPr lang="ar-IQ" altLang="en-US" sz="3200" b="1" dirty="0">
                <a:solidFill>
                  <a:srgbClr val="24507F"/>
                </a:solidFill>
                <a:latin typeface="Arial" pitchFamily="34" charset="0"/>
                <a:ea typeface="Arial" pitchFamily="34" charset="-122"/>
                <a:cs typeface="Arial" pitchFamily="34" charset="-120"/>
              </a:rPr>
              <a:t>ن</a:t>
            </a:r>
            <a:endParaRPr lang="ar-IQ" sz="3200" dirty="0"/>
          </a:p>
        </p:txBody>
      </p:sp>
      <p:sp>
        <p:nvSpPr>
          <p:cNvPr id="63" name="Shape 39"/>
          <p:cNvSpPr/>
          <p:nvPr/>
        </p:nvSpPr>
        <p:spPr>
          <a:xfrm>
            <a:off x="548640" y="5458968"/>
            <a:ext cx="11094415" cy="0"/>
          </a:xfrm>
          <a:prstGeom prst="line">
            <a:avLst/>
          </a:prstGeom>
          <a:noFill/>
          <a:ln w="12700">
            <a:solidFill>
              <a:srgbClr val="D6CBB7"/>
            </a:solidFill>
            <a:prstDash val="solid"/>
          </a:ln>
        </p:spPr>
      </p:sp>
      <p:sp>
        <p:nvSpPr>
          <p:cNvPr id="64" name="Shape 40"/>
          <p:cNvSpPr/>
          <p:nvPr/>
        </p:nvSpPr>
        <p:spPr>
          <a:xfrm>
            <a:off x="9677095" y="5650992"/>
            <a:ext cx="1965960" cy="329184"/>
          </a:xfrm>
          <a:prstGeom prst="roundRect">
            <a:avLst>
              <a:gd name="adj" fmla="val 50000"/>
            </a:avLst>
          </a:prstGeom>
          <a:solidFill>
            <a:srgbClr val="9A3B22"/>
          </a:solidFill>
          <a:ln w="12700">
            <a:solidFill>
              <a:srgbClr val="9A3B22"/>
            </a:solidFill>
            <a:prstDash val="solid"/>
          </a:ln>
        </p:spPr>
      </p:sp>
      <p:sp>
        <p:nvSpPr>
          <p:cNvPr id="65" name="Text 41"/>
          <p:cNvSpPr txBox="1"/>
          <p:nvPr/>
        </p:nvSpPr>
        <p:spPr>
          <a:xfrm>
            <a:off x="9677095" y="5650992"/>
            <a:ext cx="1965960" cy="329184"/>
          </a:xfrm>
          <a:prstGeom prst="rect">
            <a:avLst/>
          </a:prstGeom>
          <a:noFill/>
          <a:ln/>
        </p:spPr>
        <p:txBody>
          <a:bodyPr wrap="square" lIns="0" tIns="0" rIns="0" bIns="0" rtlCol="0" anchor="ctr"/>
          <a:lstStyle/>
          <a:p>
            <a:pPr rtl="1" algn="ctr" indent="0" marL="0">
              <a:buNone/>
            </a:pPr>
            <a:r>
              <a:rPr lang="ar-IQ" altLang="en-US" sz="1100" b="1" dirty="0">
                <a:solidFill>
                  <a:srgbClr val="FFFFFF"/>
                </a:solidFill>
                <a:latin typeface="Arial" pitchFamily="34" charset="0"/>
                <a:ea typeface="Arial" pitchFamily="34" charset="-122"/>
                <a:cs typeface="Arial" pitchFamily="34" charset="-120"/>
              </a:rPr>
              <a:t>تصحيح لما في الكتاب</a:t>
            </a:r>
            <a:endParaRPr lang="ar-IQ" sz="1100" dirty="0"/>
          </a:p>
        </p:txBody>
      </p:sp>
      <p:sp>
        <p:nvSpPr>
          <p:cNvPr id="66" name="Text 42"/>
          <p:cNvSpPr txBox="1"/>
          <p:nvPr/>
        </p:nvSpPr>
        <p:spPr>
          <a:xfrm>
            <a:off x="548640" y="5596128"/>
            <a:ext cx="8945575" cy="457200"/>
          </a:xfrm>
          <a:prstGeom prst="rect">
            <a:avLst/>
          </a:prstGeom>
          <a:noFill/>
          <a:ln/>
        </p:spPr>
        <p:txBody>
          <a:bodyPr wrap="square" lIns="0" tIns="0" rIns="0" bIns="0" rtlCol="0" anchor="ctr"/>
          <a:lstStyle/>
          <a:p>
            <a:pPr rtl="1" algn="r" indent="0" marL="0">
              <a:buNone/>
            </a:pPr>
            <a:r>
              <a:rPr lang="ar-IQ" altLang="en-US" sz="1400" dirty="0">
                <a:solidFill>
                  <a:srgbClr val="1F1B17"/>
                </a:solidFill>
                <a:latin typeface="Arial" pitchFamily="34" charset="0"/>
                <a:ea typeface="Arial" pitchFamily="34" charset="-122"/>
                <a:cs typeface="Arial" pitchFamily="34" charset="-120"/>
              </a:rPr>
              <a:t>امتدت النقوش النبطية من نحو القرن الثاني ق.م إلى القرن الرابع الميلادي (آخرها المؤرَّخ: الحِجر ٣٥٦م).</a:t>
            </a:r>
            <a:endParaRPr lang="ar-IQ"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النقوش الشاهدة على خط الزمن</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9</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ص٤–٥ · النمارة إضافة من خارج الكتاب</a:t>
            </a:r>
            <a:endParaRPr lang="ar-IQ" sz="1000" dirty="0"/>
          </a:p>
        </p:txBody>
      </p:sp>
      <p:sp>
        <p:nvSpPr>
          <p:cNvPr id="7" name="Shape 4"/>
          <p:cNvSpPr/>
          <p:nvPr/>
        </p:nvSpPr>
        <p:spPr>
          <a:xfrm flipH="1">
            <a:off x="731520" y="3611880"/>
            <a:ext cx="10698480" cy="0"/>
          </a:xfrm>
          <a:prstGeom prst="line">
            <a:avLst/>
          </a:prstGeom>
          <a:noFill/>
          <a:ln w="28575">
            <a:solidFill>
              <a:srgbClr val="1F1B17"/>
            </a:solidFill>
            <a:prstDash val="solid"/>
            <a:tailEnd type="triangle"/>
          </a:ln>
        </p:spPr>
      </p:sp>
      <p:sp>
        <p:nvSpPr>
          <p:cNvPr id="8" name="Shape 5"/>
          <p:cNvSpPr/>
          <p:nvPr/>
        </p:nvSpPr>
        <p:spPr>
          <a:xfrm>
            <a:off x="11292840" y="3529584"/>
            <a:ext cx="0" cy="164592"/>
          </a:xfrm>
          <a:prstGeom prst="line">
            <a:avLst/>
          </a:prstGeom>
          <a:noFill/>
          <a:ln w="19050">
            <a:solidFill>
              <a:srgbClr val="1F1B17"/>
            </a:solidFill>
            <a:prstDash val="solid"/>
          </a:ln>
        </p:spPr>
      </p:sp>
      <p:sp>
        <p:nvSpPr>
          <p:cNvPr id="9" name="Text 6"/>
          <p:cNvSpPr txBox="1"/>
          <p:nvPr/>
        </p:nvSpPr>
        <p:spPr>
          <a:xfrm>
            <a:off x="10927080" y="3730752"/>
            <a:ext cx="731520" cy="274320"/>
          </a:xfrm>
          <a:prstGeom prst="rect">
            <a:avLst/>
          </a:prstGeom>
          <a:noFill/>
          <a:ln/>
        </p:spPr>
        <p:txBody>
          <a:bodyPr wrap="square" lIns="0" tIns="0" rIns="0" bIns="0" rtlCol="0" anchor="t"/>
          <a:lstStyle/>
          <a:p>
            <a:pPr rtl="1" algn="ctr" indent="0" marL="0">
              <a:buNone/>
            </a:pPr>
            <a:r>
              <a:rPr lang="ar-IQ" altLang="en-US" sz="1100" dirty="0">
                <a:solidFill>
                  <a:srgbClr val="6A6258"/>
                </a:solidFill>
                <a:latin typeface="Arial" pitchFamily="34" charset="0"/>
                <a:ea typeface="Arial" pitchFamily="34" charset="-122"/>
                <a:cs typeface="Arial" pitchFamily="34" charset="-120"/>
              </a:rPr>
              <a:t>٣٠٠م</a:t>
            </a:r>
            <a:endParaRPr lang="ar-IQ" sz="1100" dirty="0"/>
          </a:p>
        </p:txBody>
      </p:sp>
      <p:sp>
        <p:nvSpPr>
          <p:cNvPr id="10" name="Shape 7"/>
          <p:cNvSpPr/>
          <p:nvPr/>
        </p:nvSpPr>
        <p:spPr>
          <a:xfrm>
            <a:off x="8035290" y="3529584"/>
            <a:ext cx="0" cy="164592"/>
          </a:xfrm>
          <a:prstGeom prst="line">
            <a:avLst/>
          </a:prstGeom>
          <a:noFill/>
          <a:ln w="19050">
            <a:solidFill>
              <a:srgbClr val="1F1B17"/>
            </a:solidFill>
            <a:prstDash val="solid"/>
          </a:ln>
        </p:spPr>
      </p:sp>
      <p:sp>
        <p:nvSpPr>
          <p:cNvPr id="11" name="Text 8"/>
          <p:cNvSpPr txBox="1"/>
          <p:nvPr/>
        </p:nvSpPr>
        <p:spPr>
          <a:xfrm>
            <a:off x="7669530" y="3730752"/>
            <a:ext cx="731520" cy="274320"/>
          </a:xfrm>
          <a:prstGeom prst="rect">
            <a:avLst/>
          </a:prstGeom>
          <a:noFill/>
          <a:ln/>
        </p:spPr>
        <p:txBody>
          <a:bodyPr wrap="square" lIns="0" tIns="0" rIns="0" bIns="0" rtlCol="0" anchor="t"/>
          <a:lstStyle/>
          <a:p>
            <a:pPr rtl="1" algn="ctr" indent="0" marL="0">
              <a:buNone/>
            </a:pPr>
            <a:r>
              <a:rPr lang="ar-IQ" altLang="en-US" sz="1100" dirty="0">
                <a:solidFill>
                  <a:srgbClr val="6A6258"/>
                </a:solidFill>
                <a:latin typeface="Arial" pitchFamily="34" charset="0"/>
                <a:ea typeface="Arial" pitchFamily="34" charset="-122"/>
                <a:cs typeface="Arial" pitchFamily="34" charset="-120"/>
              </a:rPr>
              <a:t>٤٠٠م</a:t>
            </a:r>
            <a:endParaRPr lang="ar-IQ" sz="1100" dirty="0"/>
          </a:p>
        </p:txBody>
      </p:sp>
      <p:sp>
        <p:nvSpPr>
          <p:cNvPr id="12" name="Shape 9"/>
          <p:cNvSpPr/>
          <p:nvPr/>
        </p:nvSpPr>
        <p:spPr>
          <a:xfrm>
            <a:off x="4777740" y="3529584"/>
            <a:ext cx="0" cy="164592"/>
          </a:xfrm>
          <a:prstGeom prst="line">
            <a:avLst/>
          </a:prstGeom>
          <a:noFill/>
          <a:ln w="19050">
            <a:solidFill>
              <a:srgbClr val="1F1B17"/>
            </a:solidFill>
            <a:prstDash val="solid"/>
          </a:ln>
        </p:spPr>
      </p:sp>
      <p:sp>
        <p:nvSpPr>
          <p:cNvPr id="13" name="Text 10"/>
          <p:cNvSpPr txBox="1"/>
          <p:nvPr/>
        </p:nvSpPr>
        <p:spPr>
          <a:xfrm>
            <a:off x="4411980" y="3730752"/>
            <a:ext cx="731520" cy="274320"/>
          </a:xfrm>
          <a:prstGeom prst="rect">
            <a:avLst/>
          </a:prstGeom>
          <a:noFill/>
          <a:ln/>
        </p:spPr>
        <p:txBody>
          <a:bodyPr wrap="square" lIns="0" tIns="0" rIns="0" bIns="0" rtlCol="0" anchor="t"/>
          <a:lstStyle/>
          <a:p>
            <a:pPr rtl="1" algn="ctr" indent="0" marL="0">
              <a:buNone/>
            </a:pPr>
            <a:r>
              <a:rPr lang="ar-IQ" altLang="en-US" sz="1100" dirty="0">
                <a:solidFill>
                  <a:srgbClr val="6A6258"/>
                </a:solidFill>
                <a:latin typeface="Arial" pitchFamily="34" charset="0"/>
                <a:ea typeface="Arial" pitchFamily="34" charset="-122"/>
                <a:cs typeface="Arial" pitchFamily="34" charset="-120"/>
              </a:rPr>
              <a:t>٥٠٠م</a:t>
            </a:r>
            <a:endParaRPr lang="ar-IQ" sz="1100" dirty="0"/>
          </a:p>
        </p:txBody>
      </p:sp>
      <p:sp>
        <p:nvSpPr>
          <p:cNvPr id="14" name="Shape 11"/>
          <p:cNvSpPr/>
          <p:nvPr/>
        </p:nvSpPr>
        <p:spPr>
          <a:xfrm>
            <a:off x="1520190" y="3529584"/>
            <a:ext cx="0" cy="164592"/>
          </a:xfrm>
          <a:prstGeom prst="line">
            <a:avLst/>
          </a:prstGeom>
          <a:noFill/>
          <a:ln w="19050">
            <a:solidFill>
              <a:srgbClr val="1F1B17"/>
            </a:solidFill>
            <a:prstDash val="solid"/>
          </a:ln>
        </p:spPr>
      </p:sp>
      <p:sp>
        <p:nvSpPr>
          <p:cNvPr id="15" name="Text 12"/>
          <p:cNvSpPr txBox="1"/>
          <p:nvPr/>
        </p:nvSpPr>
        <p:spPr>
          <a:xfrm>
            <a:off x="1154430" y="3730752"/>
            <a:ext cx="731520" cy="274320"/>
          </a:xfrm>
          <a:prstGeom prst="rect">
            <a:avLst/>
          </a:prstGeom>
          <a:noFill/>
          <a:ln/>
        </p:spPr>
        <p:txBody>
          <a:bodyPr wrap="square" lIns="0" tIns="0" rIns="0" bIns="0" rtlCol="0" anchor="t"/>
          <a:lstStyle/>
          <a:p>
            <a:pPr rtl="1" algn="ctr" indent="0" marL="0">
              <a:buNone/>
            </a:pPr>
            <a:r>
              <a:rPr lang="ar-IQ" altLang="en-US" sz="1100" dirty="0">
                <a:solidFill>
                  <a:srgbClr val="6A6258"/>
                </a:solidFill>
                <a:latin typeface="Arial" pitchFamily="34" charset="0"/>
                <a:ea typeface="Arial" pitchFamily="34" charset="-122"/>
                <a:cs typeface="Arial" pitchFamily="34" charset="-120"/>
              </a:rPr>
              <a:t>٦٠٠م</a:t>
            </a:r>
            <a:endParaRPr lang="ar-IQ" sz="1100" dirty="0"/>
          </a:p>
        </p:txBody>
      </p:sp>
      <p:sp>
        <p:nvSpPr>
          <p:cNvPr id="16" name="Shape 13"/>
          <p:cNvSpPr/>
          <p:nvPr/>
        </p:nvSpPr>
        <p:spPr>
          <a:xfrm>
            <a:off x="1520190" y="5349240"/>
            <a:ext cx="3257550" cy="128016"/>
          </a:xfrm>
          <a:prstGeom prst="rect">
            <a:avLst/>
          </a:prstGeom>
          <a:solidFill>
            <a:srgbClr val="D9B26F"/>
          </a:solidFill>
          <a:ln w="12700">
            <a:solidFill>
              <a:srgbClr val="D9B26F"/>
            </a:solidFill>
            <a:prstDash val="solid"/>
          </a:ln>
        </p:spPr>
      </p:sp>
      <p:sp>
        <p:nvSpPr>
          <p:cNvPr id="17" name="Text 14"/>
          <p:cNvSpPr txBox="1"/>
          <p:nvPr/>
        </p:nvSpPr>
        <p:spPr>
          <a:xfrm>
            <a:off x="1520190" y="5513832"/>
            <a:ext cx="3257550" cy="320040"/>
          </a:xfrm>
          <a:prstGeom prst="rect">
            <a:avLst/>
          </a:prstGeom>
          <a:noFill/>
          <a:ln/>
        </p:spPr>
        <p:txBody>
          <a:bodyPr wrap="square" lIns="0" tIns="0" rIns="0" bIns="0" rtlCol="0" anchor="t"/>
          <a:lstStyle/>
          <a:p>
            <a:pPr rtl="1" algn="ctr" indent="0" marL="0">
              <a:buNone/>
            </a:pPr>
            <a:r>
              <a:rPr lang="ar-IQ" altLang="en-US" sz="1250" b="1" dirty="0">
                <a:solidFill>
                  <a:srgbClr val="A86F24"/>
                </a:solidFill>
                <a:latin typeface="Arial" pitchFamily="34" charset="0"/>
                <a:ea typeface="Arial" pitchFamily="34" charset="-122"/>
                <a:cs typeface="Arial" pitchFamily="34" charset="-120"/>
              </a:rPr>
              <a:t>أم الجمال الثاني — القرن السادس الميلادي (بلا تاريخ)</a:t>
            </a:r>
            <a:endParaRPr lang="ar-IQ" sz="1250" dirty="0"/>
          </a:p>
        </p:txBody>
      </p:sp>
      <p:sp>
        <p:nvSpPr>
          <p:cNvPr id="18" name="Shape 15"/>
          <p:cNvSpPr/>
          <p:nvPr/>
        </p:nvSpPr>
        <p:spPr>
          <a:xfrm>
            <a:off x="10261854" y="3493008"/>
            <a:ext cx="237744" cy="237744"/>
          </a:xfrm>
          <a:prstGeom prst="ellipse">
            <a:avLst/>
          </a:prstGeom>
          <a:solidFill>
            <a:srgbClr val="24507F"/>
          </a:solidFill>
          <a:ln w="12700">
            <a:solidFill>
              <a:srgbClr val="24507F"/>
            </a:solidFill>
            <a:prstDash val="solid"/>
          </a:ln>
        </p:spPr>
      </p:sp>
      <p:sp>
        <p:nvSpPr>
          <p:cNvPr id="19" name="Shape 16"/>
          <p:cNvSpPr/>
          <p:nvPr/>
        </p:nvSpPr>
        <p:spPr>
          <a:xfrm>
            <a:off x="10380726" y="3063240"/>
            <a:ext cx="0" cy="429768"/>
          </a:xfrm>
          <a:prstGeom prst="line">
            <a:avLst/>
          </a:prstGeom>
          <a:noFill/>
          <a:ln w="15875">
            <a:solidFill>
              <a:srgbClr val="24507F"/>
            </a:solidFill>
            <a:prstDash val="solid"/>
          </a:ln>
        </p:spPr>
      </p:sp>
      <p:sp>
        <p:nvSpPr>
          <p:cNvPr id="20" name="Shape 17"/>
          <p:cNvSpPr/>
          <p:nvPr/>
        </p:nvSpPr>
        <p:spPr>
          <a:xfrm>
            <a:off x="9534906" y="1965960"/>
            <a:ext cx="1691640" cy="1097280"/>
          </a:xfrm>
          <a:prstGeom prst="rect">
            <a:avLst/>
          </a:prstGeom>
          <a:solidFill>
            <a:srgbClr val="EFE6D6"/>
          </a:solidFill>
          <a:ln w="12700">
            <a:solidFill>
              <a:srgbClr val="EFE6D6"/>
            </a:solidFill>
            <a:prstDash val="solid"/>
          </a:ln>
        </p:spPr>
      </p:sp>
      <p:sp>
        <p:nvSpPr>
          <p:cNvPr id="21" name="Text 18"/>
          <p:cNvSpPr txBox="1"/>
          <p:nvPr/>
        </p:nvSpPr>
        <p:spPr>
          <a:xfrm>
            <a:off x="9534906" y="2020824"/>
            <a:ext cx="1691640" cy="384048"/>
          </a:xfrm>
          <a:prstGeom prst="rect">
            <a:avLst/>
          </a:prstGeom>
          <a:noFill/>
          <a:ln/>
        </p:spPr>
        <p:txBody>
          <a:bodyPr wrap="square" lIns="0" tIns="0" rIns="0" bIns="0" rtlCol="0" anchor="t"/>
          <a:lstStyle/>
          <a:p>
            <a:pPr rtl="1" algn="ctr" indent="0" marL="0">
              <a:buNone/>
            </a:pPr>
            <a:r>
              <a:rPr lang="ar-IQ" altLang="en-US" sz="2000" b="1" dirty="0">
                <a:solidFill>
                  <a:srgbClr val="24507F"/>
                </a:solidFill>
                <a:latin typeface="Arial" pitchFamily="34" charset="0"/>
                <a:ea typeface="Arial" pitchFamily="34" charset="-122"/>
                <a:cs typeface="Arial" pitchFamily="34" charset="-120"/>
              </a:rPr>
              <a:t>٣٢٨م</a:t>
            </a:r>
            <a:endParaRPr lang="ar-IQ" sz="2000" dirty="0"/>
          </a:p>
        </p:txBody>
      </p:sp>
      <p:sp>
        <p:nvSpPr>
          <p:cNvPr id="22" name="Text 19"/>
          <p:cNvSpPr txBox="1"/>
          <p:nvPr/>
        </p:nvSpPr>
        <p:spPr>
          <a:xfrm>
            <a:off x="9534906" y="2395728"/>
            <a:ext cx="1691640" cy="320040"/>
          </a:xfrm>
          <a:prstGeom prst="rect">
            <a:avLst/>
          </a:prstGeom>
          <a:noFill/>
          <a:ln/>
        </p:spPr>
        <p:txBody>
          <a:bodyPr wrap="square" lIns="0" tIns="0" rIns="0" bIns="0" rtlCol="0" anchor="t"/>
          <a:lstStyle/>
          <a:p>
            <a:pPr rtl="1" algn="ctr" indent="0" marL="0">
              <a:buNone/>
            </a:pPr>
            <a:r>
              <a:rPr lang="ar-IQ" altLang="en-US" sz="1450" b="1" dirty="0">
                <a:solidFill>
                  <a:srgbClr val="1F1B17"/>
                </a:solidFill>
                <a:latin typeface="Arial" pitchFamily="34" charset="0"/>
                <a:ea typeface="Arial" pitchFamily="34" charset="-122"/>
                <a:cs typeface="Arial" pitchFamily="34" charset="-120"/>
              </a:rPr>
              <a:t>نقش النمارة</a:t>
            </a:r>
            <a:endParaRPr lang="ar-IQ" sz="1450" dirty="0"/>
          </a:p>
        </p:txBody>
      </p:sp>
      <p:sp>
        <p:nvSpPr>
          <p:cNvPr id="23" name="Text 20"/>
          <p:cNvSpPr txBox="1"/>
          <p:nvPr/>
        </p:nvSpPr>
        <p:spPr>
          <a:xfrm>
            <a:off x="9534906" y="2715768"/>
            <a:ext cx="1691640" cy="274320"/>
          </a:xfrm>
          <a:prstGeom prst="rect">
            <a:avLst/>
          </a:prstGeom>
          <a:noFill/>
          <a:ln/>
        </p:spPr>
        <p:txBody>
          <a:bodyPr wrap="square" lIns="0" tIns="0" rIns="0" bIns="0" rtlCol="0" anchor="t"/>
          <a:lstStyle/>
          <a:p>
            <a:pPr rtl="1" algn="ctr" indent="0" marL="0">
              <a:buNone/>
            </a:pPr>
            <a:r>
              <a:rPr lang="ar-IQ" altLang="en-US" sz="1150" dirty="0">
                <a:solidFill>
                  <a:srgbClr val="6A6258"/>
                </a:solidFill>
                <a:latin typeface="Arial" pitchFamily="34" charset="0"/>
                <a:ea typeface="Arial" pitchFamily="34" charset="-122"/>
                <a:cs typeface="Arial" pitchFamily="34" charset="-120"/>
              </a:rPr>
              <a:t>إضافة</a:t>
            </a:r>
            <a:endParaRPr lang="ar-IQ" sz="1150" dirty="0"/>
          </a:p>
        </p:txBody>
      </p:sp>
      <p:sp>
        <p:nvSpPr>
          <p:cNvPr id="24" name="Shape 21"/>
          <p:cNvSpPr/>
          <p:nvPr/>
        </p:nvSpPr>
        <p:spPr>
          <a:xfrm>
            <a:off x="4267962" y="3493008"/>
            <a:ext cx="237744" cy="237744"/>
          </a:xfrm>
          <a:prstGeom prst="ellipse">
            <a:avLst/>
          </a:prstGeom>
          <a:solidFill>
            <a:srgbClr val="A86F24"/>
          </a:solidFill>
          <a:ln w="12700">
            <a:solidFill>
              <a:srgbClr val="A86F24"/>
            </a:solidFill>
            <a:prstDash val="solid"/>
          </a:ln>
        </p:spPr>
      </p:sp>
      <p:sp>
        <p:nvSpPr>
          <p:cNvPr id="25" name="Shape 22"/>
          <p:cNvSpPr/>
          <p:nvPr/>
        </p:nvSpPr>
        <p:spPr>
          <a:xfrm>
            <a:off x="4386834" y="3063240"/>
            <a:ext cx="0" cy="429768"/>
          </a:xfrm>
          <a:prstGeom prst="line">
            <a:avLst/>
          </a:prstGeom>
          <a:noFill/>
          <a:ln w="15875">
            <a:solidFill>
              <a:srgbClr val="A86F24"/>
            </a:solidFill>
            <a:prstDash val="solid"/>
          </a:ln>
        </p:spPr>
      </p:sp>
      <p:sp>
        <p:nvSpPr>
          <p:cNvPr id="26" name="Shape 23"/>
          <p:cNvSpPr/>
          <p:nvPr/>
        </p:nvSpPr>
        <p:spPr>
          <a:xfrm>
            <a:off x="3541014" y="1965960"/>
            <a:ext cx="1691640" cy="1097280"/>
          </a:xfrm>
          <a:prstGeom prst="rect">
            <a:avLst/>
          </a:prstGeom>
          <a:solidFill>
            <a:srgbClr val="EFE6D6"/>
          </a:solidFill>
          <a:ln w="12700">
            <a:solidFill>
              <a:srgbClr val="EFE6D6"/>
            </a:solidFill>
            <a:prstDash val="solid"/>
          </a:ln>
        </p:spPr>
      </p:sp>
      <p:sp>
        <p:nvSpPr>
          <p:cNvPr id="27" name="Text 24"/>
          <p:cNvSpPr txBox="1"/>
          <p:nvPr/>
        </p:nvSpPr>
        <p:spPr>
          <a:xfrm>
            <a:off x="3541014" y="2020824"/>
            <a:ext cx="1691640" cy="384048"/>
          </a:xfrm>
          <a:prstGeom prst="rect">
            <a:avLst/>
          </a:prstGeom>
          <a:noFill/>
          <a:ln/>
        </p:spPr>
        <p:txBody>
          <a:bodyPr wrap="square" lIns="0" tIns="0" rIns="0" bIns="0" rtlCol="0" anchor="t"/>
          <a:lstStyle/>
          <a:p>
            <a:pPr rtl="1" algn="ctr" indent="0" marL="0">
              <a:buNone/>
            </a:pPr>
            <a:r>
              <a:rPr lang="ar-IQ" altLang="en-US" sz="2000" b="1" dirty="0">
                <a:solidFill>
                  <a:srgbClr val="A86F24"/>
                </a:solidFill>
                <a:latin typeface="Arial" pitchFamily="34" charset="0"/>
                <a:ea typeface="Arial" pitchFamily="34" charset="-122"/>
                <a:cs typeface="Arial" pitchFamily="34" charset="-120"/>
              </a:rPr>
              <a:t>٥١٢م</a:t>
            </a:r>
            <a:endParaRPr lang="ar-IQ" sz="2000" dirty="0"/>
          </a:p>
        </p:txBody>
      </p:sp>
      <p:sp>
        <p:nvSpPr>
          <p:cNvPr id="28" name="Text 25"/>
          <p:cNvSpPr txBox="1"/>
          <p:nvPr/>
        </p:nvSpPr>
        <p:spPr>
          <a:xfrm>
            <a:off x="3541014" y="2395728"/>
            <a:ext cx="1691640" cy="320040"/>
          </a:xfrm>
          <a:prstGeom prst="rect">
            <a:avLst/>
          </a:prstGeom>
          <a:noFill/>
          <a:ln/>
        </p:spPr>
        <p:txBody>
          <a:bodyPr wrap="square" lIns="0" tIns="0" rIns="0" bIns="0" rtlCol="0" anchor="t"/>
          <a:lstStyle/>
          <a:p>
            <a:pPr rtl="1" algn="ctr" indent="0" marL="0">
              <a:buNone/>
            </a:pPr>
            <a:r>
              <a:rPr lang="ar-IQ" altLang="en-US" sz="1450" b="1" dirty="0">
                <a:solidFill>
                  <a:srgbClr val="1F1B17"/>
                </a:solidFill>
                <a:latin typeface="Arial" pitchFamily="34" charset="0"/>
                <a:ea typeface="Arial" pitchFamily="34" charset="-122"/>
                <a:cs typeface="Arial" pitchFamily="34" charset="-120"/>
              </a:rPr>
              <a:t>نقش زبد</a:t>
            </a:r>
            <a:endParaRPr lang="ar-IQ" sz="1450" dirty="0"/>
          </a:p>
        </p:txBody>
      </p:sp>
      <p:sp>
        <p:nvSpPr>
          <p:cNvPr id="29" name="Text 26"/>
          <p:cNvSpPr txBox="1"/>
          <p:nvPr/>
        </p:nvSpPr>
        <p:spPr>
          <a:xfrm>
            <a:off x="3541014" y="2715768"/>
            <a:ext cx="1691640" cy="274320"/>
          </a:xfrm>
          <a:prstGeom prst="rect">
            <a:avLst/>
          </a:prstGeom>
          <a:noFill/>
          <a:ln/>
        </p:spPr>
        <p:txBody>
          <a:bodyPr wrap="square" lIns="0" tIns="0" rIns="0" bIns="0" rtlCol="0" anchor="t"/>
          <a:lstStyle/>
          <a:p>
            <a:pPr rtl="1" algn="ctr" indent="0" marL="0">
              <a:buNone/>
            </a:pPr>
            <a:r>
              <a:rPr lang="ar-IQ" altLang="en-US" sz="1150" dirty="0">
                <a:solidFill>
                  <a:srgbClr val="6A6258"/>
                </a:solidFill>
                <a:latin typeface="Arial" pitchFamily="34" charset="0"/>
                <a:ea typeface="Arial" pitchFamily="34" charset="-122"/>
                <a:cs typeface="Arial" pitchFamily="34" charset="-120"/>
              </a:rPr>
              <a:t>ثلاث لغات</a:t>
            </a:r>
            <a:endParaRPr lang="ar-IQ" sz="1150" dirty="0"/>
          </a:p>
        </p:txBody>
      </p:sp>
      <p:sp>
        <p:nvSpPr>
          <p:cNvPr id="30" name="Shape 27"/>
          <p:cNvSpPr/>
          <p:nvPr/>
        </p:nvSpPr>
        <p:spPr>
          <a:xfrm>
            <a:off x="3746754" y="3493008"/>
            <a:ext cx="237744" cy="237744"/>
          </a:xfrm>
          <a:prstGeom prst="ellipse">
            <a:avLst/>
          </a:prstGeom>
          <a:solidFill>
            <a:srgbClr val="A86F24"/>
          </a:solidFill>
          <a:ln w="12700">
            <a:solidFill>
              <a:srgbClr val="A86F24"/>
            </a:solidFill>
            <a:prstDash val="solid"/>
          </a:ln>
        </p:spPr>
      </p:sp>
      <p:sp>
        <p:nvSpPr>
          <p:cNvPr id="31" name="Shape 28"/>
          <p:cNvSpPr/>
          <p:nvPr/>
        </p:nvSpPr>
        <p:spPr>
          <a:xfrm>
            <a:off x="3865626" y="3730752"/>
            <a:ext cx="0" cy="338328"/>
          </a:xfrm>
          <a:prstGeom prst="line">
            <a:avLst/>
          </a:prstGeom>
          <a:noFill/>
          <a:ln w="15875">
            <a:solidFill>
              <a:srgbClr val="A86F24"/>
            </a:solidFill>
            <a:prstDash val="solid"/>
          </a:ln>
        </p:spPr>
      </p:sp>
      <p:sp>
        <p:nvSpPr>
          <p:cNvPr id="32" name="Shape 29"/>
          <p:cNvSpPr/>
          <p:nvPr/>
        </p:nvSpPr>
        <p:spPr>
          <a:xfrm>
            <a:off x="3019806" y="4069080"/>
            <a:ext cx="1691640" cy="1097280"/>
          </a:xfrm>
          <a:prstGeom prst="rect">
            <a:avLst/>
          </a:prstGeom>
          <a:solidFill>
            <a:srgbClr val="EFE6D6"/>
          </a:solidFill>
          <a:ln w="12700">
            <a:solidFill>
              <a:srgbClr val="EFE6D6"/>
            </a:solidFill>
            <a:prstDash val="solid"/>
          </a:ln>
        </p:spPr>
      </p:sp>
      <p:sp>
        <p:nvSpPr>
          <p:cNvPr id="33" name="Text 30"/>
          <p:cNvSpPr txBox="1"/>
          <p:nvPr/>
        </p:nvSpPr>
        <p:spPr>
          <a:xfrm>
            <a:off x="3019806" y="4123944"/>
            <a:ext cx="1691640" cy="384048"/>
          </a:xfrm>
          <a:prstGeom prst="rect">
            <a:avLst/>
          </a:prstGeom>
          <a:noFill/>
          <a:ln/>
        </p:spPr>
        <p:txBody>
          <a:bodyPr wrap="square" lIns="0" tIns="0" rIns="0" bIns="0" rtlCol="0" anchor="t"/>
          <a:lstStyle/>
          <a:p>
            <a:pPr rtl="1" algn="ctr" indent="0" marL="0">
              <a:buNone/>
            </a:pPr>
            <a:r>
              <a:rPr lang="ar-IQ" altLang="en-US" sz="2000" b="1" dirty="0">
                <a:solidFill>
                  <a:srgbClr val="A86F24"/>
                </a:solidFill>
                <a:latin typeface="Arial" pitchFamily="34" charset="0"/>
                <a:ea typeface="Arial" pitchFamily="34" charset="-122"/>
                <a:cs typeface="Arial" pitchFamily="34" charset="-120"/>
              </a:rPr>
              <a:t>٥٢٨م</a:t>
            </a:r>
            <a:endParaRPr lang="ar-IQ" sz="2000" dirty="0"/>
          </a:p>
        </p:txBody>
      </p:sp>
      <p:sp>
        <p:nvSpPr>
          <p:cNvPr id="34" name="Text 31"/>
          <p:cNvSpPr txBox="1"/>
          <p:nvPr/>
        </p:nvSpPr>
        <p:spPr>
          <a:xfrm>
            <a:off x="3019806" y="4498848"/>
            <a:ext cx="1691640" cy="320040"/>
          </a:xfrm>
          <a:prstGeom prst="rect">
            <a:avLst/>
          </a:prstGeom>
          <a:noFill/>
          <a:ln/>
        </p:spPr>
        <p:txBody>
          <a:bodyPr wrap="square" lIns="0" tIns="0" rIns="0" bIns="0" rtlCol="0" anchor="t"/>
          <a:lstStyle/>
          <a:p>
            <a:pPr rtl="1" algn="ctr" indent="0" marL="0">
              <a:buNone/>
            </a:pPr>
            <a:r>
              <a:rPr lang="ar-IQ" altLang="en-US" sz="1450" b="1" dirty="0">
                <a:solidFill>
                  <a:srgbClr val="1F1B17"/>
                </a:solidFill>
                <a:latin typeface="Arial" pitchFamily="34" charset="0"/>
                <a:ea typeface="Arial" pitchFamily="34" charset="-122"/>
                <a:cs typeface="Arial" pitchFamily="34" charset="-120"/>
              </a:rPr>
              <a:t>نقش أسيس</a:t>
            </a:r>
            <a:endParaRPr lang="ar-IQ" sz="1450" dirty="0"/>
          </a:p>
        </p:txBody>
      </p:sp>
      <p:sp>
        <p:nvSpPr>
          <p:cNvPr id="35" name="Text 32"/>
          <p:cNvSpPr txBox="1"/>
          <p:nvPr/>
        </p:nvSpPr>
        <p:spPr>
          <a:xfrm>
            <a:off x="3019806" y="4818888"/>
            <a:ext cx="1691640" cy="274320"/>
          </a:xfrm>
          <a:prstGeom prst="rect">
            <a:avLst/>
          </a:prstGeom>
          <a:noFill/>
          <a:ln/>
        </p:spPr>
        <p:txBody>
          <a:bodyPr wrap="square" lIns="0" tIns="0" rIns="0" bIns="0" rtlCol="0" anchor="t"/>
          <a:lstStyle/>
          <a:p>
            <a:pPr rtl="1" algn="ctr" indent="0" marL="0">
              <a:buNone/>
            </a:pPr>
            <a:r>
              <a:rPr lang="ar-IQ" altLang="en-US" sz="1150" dirty="0">
                <a:solidFill>
                  <a:srgbClr val="6A6258"/>
                </a:solidFill>
                <a:latin typeface="Arial" pitchFamily="34" charset="0"/>
                <a:ea typeface="Arial" pitchFamily="34" charset="-122"/>
                <a:cs typeface="Arial" pitchFamily="34" charset="-120"/>
              </a:rPr>
              <a:t>مصحَّح التاريخ</a:t>
            </a:r>
            <a:endParaRPr lang="ar-IQ" sz="1150" dirty="0"/>
          </a:p>
        </p:txBody>
      </p:sp>
      <p:sp>
        <p:nvSpPr>
          <p:cNvPr id="36" name="Shape 33"/>
          <p:cNvSpPr/>
          <p:nvPr/>
        </p:nvSpPr>
        <p:spPr>
          <a:xfrm>
            <a:off x="2443734" y="3493008"/>
            <a:ext cx="237744" cy="237744"/>
          </a:xfrm>
          <a:prstGeom prst="ellipse">
            <a:avLst/>
          </a:prstGeom>
          <a:solidFill>
            <a:srgbClr val="A86F24"/>
          </a:solidFill>
          <a:ln w="12700">
            <a:solidFill>
              <a:srgbClr val="A86F24"/>
            </a:solidFill>
            <a:prstDash val="solid"/>
          </a:ln>
        </p:spPr>
      </p:sp>
      <p:sp>
        <p:nvSpPr>
          <p:cNvPr id="37" name="Shape 34"/>
          <p:cNvSpPr/>
          <p:nvPr/>
        </p:nvSpPr>
        <p:spPr>
          <a:xfrm>
            <a:off x="2562606" y="3063240"/>
            <a:ext cx="0" cy="429768"/>
          </a:xfrm>
          <a:prstGeom prst="line">
            <a:avLst/>
          </a:prstGeom>
          <a:noFill/>
          <a:ln w="15875">
            <a:solidFill>
              <a:srgbClr val="A86F24"/>
            </a:solidFill>
            <a:prstDash val="solid"/>
          </a:ln>
        </p:spPr>
      </p:sp>
      <p:sp>
        <p:nvSpPr>
          <p:cNvPr id="38" name="Shape 35"/>
          <p:cNvSpPr/>
          <p:nvPr/>
        </p:nvSpPr>
        <p:spPr>
          <a:xfrm>
            <a:off x="1716786" y="1965960"/>
            <a:ext cx="1691640" cy="1097280"/>
          </a:xfrm>
          <a:prstGeom prst="rect">
            <a:avLst/>
          </a:prstGeom>
          <a:solidFill>
            <a:srgbClr val="EFE6D6"/>
          </a:solidFill>
          <a:ln w="12700">
            <a:solidFill>
              <a:srgbClr val="EFE6D6"/>
            </a:solidFill>
            <a:prstDash val="solid"/>
          </a:ln>
        </p:spPr>
      </p:sp>
      <p:sp>
        <p:nvSpPr>
          <p:cNvPr id="39" name="Text 36"/>
          <p:cNvSpPr txBox="1"/>
          <p:nvPr/>
        </p:nvSpPr>
        <p:spPr>
          <a:xfrm>
            <a:off x="1716786" y="2020824"/>
            <a:ext cx="1691640" cy="384048"/>
          </a:xfrm>
          <a:prstGeom prst="rect">
            <a:avLst/>
          </a:prstGeom>
          <a:noFill/>
          <a:ln/>
        </p:spPr>
        <p:txBody>
          <a:bodyPr wrap="square" lIns="0" tIns="0" rIns="0" bIns="0" rtlCol="0" anchor="t"/>
          <a:lstStyle/>
          <a:p>
            <a:pPr rtl="1" algn="ctr" indent="0" marL="0">
              <a:buNone/>
            </a:pPr>
            <a:r>
              <a:rPr lang="ar-IQ" altLang="en-US" sz="2000" b="1" dirty="0">
                <a:solidFill>
                  <a:srgbClr val="A86F24"/>
                </a:solidFill>
                <a:latin typeface="Arial" pitchFamily="34" charset="0"/>
                <a:ea typeface="Arial" pitchFamily="34" charset="-122"/>
                <a:cs typeface="Arial" pitchFamily="34" charset="-120"/>
              </a:rPr>
              <a:t>٥٦٨م</a:t>
            </a:r>
            <a:endParaRPr lang="ar-IQ" sz="2000" dirty="0"/>
          </a:p>
        </p:txBody>
      </p:sp>
      <p:sp>
        <p:nvSpPr>
          <p:cNvPr id="40" name="Text 37"/>
          <p:cNvSpPr txBox="1"/>
          <p:nvPr/>
        </p:nvSpPr>
        <p:spPr>
          <a:xfrm>
            <a:off x="1716786" y="2395728"/>
            <a:ext cx="1691640" cy="320040"/>
          </a:xfrm>
          <a:prstGeom prst="rect">
            <a:avLst/>
          </a:prstGeom>
          <a:noFill/>
          <a:ln/>
        </p:spPr>
        <p:txBody>
          <a:bodyPr wrap="square" lIns="0" tIns="0" rIns="0" bIns="0" rtlCol="0" anchor="t"/>
          <a:lstStyle/>
          <a:p>
            <a:pPr rtl="1" algn="ctr" indent="0" marL="0">
              <a:buNone/>
            </a:pPr>
            <a:r>
              <a:rPr lang="ar-IQ" altLang="en-US" sz="1450" b="1" dirty="0">
                <a:solidFill>
                  <a:srgbClr val="1F1B17"/>
                </a:solidFill>
                <a:latin typeface="Arial" pitchFamily="34" charset="0"/>
                <a:ea typeface="Arial" pitchFamily="34" charset="-122"/>
                <a:cs typeface="Arial" pitchFamily="34" charset="-120"/>
              </a:rPr>
              <a:t>نقش حرّان</a:t>
            </a:r>
            <a:endParaRPr lang="ar-IQ" sz="1450" dirty="0"/>
          </a:p>
        </p:txBody>
      </p:sp>
      <p:sp>
        <p:nvSpPr>
          <p:cNvPr id="41" name="Text 38"/>
          <p:cNvSpPr txBox="1"/>
          <p:nvPr/>
        </p:nvSpPr>
        <p:spPr>
          <a:xfrm>
            <a:off x="1716786" y="2715768"/>
            <a:ext cx="1691640" cy="274320"/>
          </a:xfrm>
          <a:prstGeom prst="rect">
            <a:avLst/>
          </a:prstGeom>
          <a:noFill/>
          <a:ln/>
        </p:spPr>
        <p:txBody>
          <a:bodyPr wrap="square" lIns="0" tIns="0" rIns="0" bIns="0" rtlCol="0" anchor="t"/>
          <a:lstStyle/>
          <a:p>
            <a:pPr rtl="1" algn="ctr" indent="0" marL="0">
              <a:buNone/>
            </a:pPr>
            <a:r>
              <a:rPr lang="ar-IQ" altLang="en-US" sz="1150" dirty="0">
                <a:solidFill>
                  <a:srgbClr val="6A6258"/>
                </a:solidFill>
                <a:latin typeface="Arial" pitchFamily="34" charset="0"/>
                <a:ea typeface="Arial" pitchFamily="34" charset="-122"/>
                <a:cs typeface="Arial" pitchFamily="34" charset="-120"/>
              </a:rPr>
              <a:t>لغتان</a:t>
            </a:r>
            <a:endParaRPr lang="ar-IQ" sz="1150" dirty="0"/>
          </a:p>
        </p:txBody>
      </p:sp>
      <p:sp>
        <p:nvSpPr>
          <p:cNvPr id="42" name="Shape 39"/>
          <p:cNvSpPr/>
          <p:nvPr/>
        </p:nvSpPr>
        <p:spPr>
          <a:xfrm>
            <a:off x="1075563" y="3493008"/>
            <a:ext cx="237744" cy="237744"/>
          </a:xfrm>
          <a:prstGeom prst="ellipse">
            <a:avLst/>
          </a:prstGeom>
          <a:solidFill>
            <a:srgbClr val="25262A"/>
          </a:solidFill>
          <a:ln w="12700">
            <a:solidFill>
              <a:srgbClr val="25262A"/>
            </a:solidFill>
            <a:prstDash val="solid"/>
          </a:ln>
        </p:spPr>
      </p:sp>
      <p:sp>
        <p:nvSpPr>
          <p:cNvPr id="43" name="Shape 40"/>
          <p:cNvSpPr/>
          <p:nvPr/>
        </p:nvSpPr>
        <p:spPr>
          <a:xfrm>
            <a:off x="1194435" y="3730752"/>
            <a:ext cx="0" cy="338328"/>
          </a:xfrm>
          <a:prstGeom prst="line">
            <a:avLst/>
          </a:prstGeom>
          <a:noFill/>
          <a:ln w="15875">
            <a:solidFill>
              <a:srgbClr val="25262A"/>
            </a:solidFill>
            <a:prstDash val="solid"/>
          </a:ln>
        </p:spPr>
      </p:sp>
      <p:sp>
        <p:nvSpPr>
          <p:cNvPr id="44" name="Shape 41"/>
          <p:cNvSpPr/>
          <p:nvPr/>
        </p:nvSpPr>
        <p:spPr>
          <a:xfrm>
            <a:off x="548640" y="4069080"/>
            <a:ext cx="1691640" cy="777240"/>
          </a:xfrm>
          <a:prstGeom prst="rect">
            <a:avLst/>
          </a:prstGeom>
          <a:solidFill>
            <a:srgbClr val="25262A"/>
          </a:solidFill>
          <a:ln w="12700">
            <a:solidFill>
              <a:srgbClr val="25262A"/>
            </a:solidFill>
            <a:prstDash val="solid"/>
          </a:ln>
        </p:spPr>
      </p:sp>
      <p:sp>
        <p:nvSpPr>
          <p:cNvPr id="45" name="Text 42"/>
          <p:cNvSpPr txBox="1"/>
          <p:nvPr/>
        </p:nvSpPr>
        <p:spPr>
          <a:xfrm>
            <a:off x="548640" y="4123944"/>
            <a:ext cx="1691640" cy="384048"/>
          </a:xfrm>
          <a:prstGeom prst="rect">
            <a:avLst/>
          </a:prstGeom>
          <a:noFill/>
          <a:ln/>
        </p:spPr>
        <p:txBody>
          <a:bodyPr wrap="square" lIns="0" tIns="0" rIns="0" bIns="0" rtlCol="0" anchor="t"/>
          <a:lstStyle/>
          <a:p>
            <a:pPr rtl="1" algn="ctr" indent="0" marL="0">
              <a:buNone/>
            </a:pPr>
            <a:r>
              <a:rPr lang="ar-IQ" altLang="en-US" sz="2000" b="1" dirty="0">
                <a:solidFill>
                  <a:srgbClr val="D9B26F"/>
                </a:solidFill>
                <a:latin typeface="Arial" pitchFamily="34" charset="0"/>
                <a:ea typeface="Arial" pitchFamily="34" charset="-122"/>
                <a:cs typeface="Arial" pitchFamily="34" charset="-120"/>
              </a:rPr>
              <a:t>٦١٠م</a:t>
            </a:r>
            <a:endParaRPr lang="ar-IQ" sz="2000" dirty="0"/>
          </a:p>
        </p:txBody>
      </p:sp>
      <p:sp>
        <p:nvSpPr>
          <p:cNvPr id="46" name="Text 43"/>
          <p:cNvSpPr txBox="1"/>
          <p:nvPr/>
        </p:nvSpPr>
        <p:spPr>
          <a:xfrm>
            <a:off x="548640" y="4498848"/>
            <a:ext cx="1691640" cy="320040"/>
          </a:xfrm>
          <a:prstGeom prst="rect">
            <a:avLst/>
          </a:prstGeom>
          <a:noFill/>
          <a:ln/>
        </p:spPr>
        <p:txBody>
          <a:bodyPr wrap="square" lIns="0" tIns="0" rIns="0" bIns="0" rtlCol="0" anchor="t"/>
          <a:lstStyle/>
          <a:p>
            <a:pPr rtl="1" algn="ctr" indent="0" marL="0">
              <a:buNone/>
            </a:pPr>
            <a:r>
              <a:rPr lang="ar-IQ" altLang="en-US" sz="1450" b="1" dirty="0">
                <a:solidFill>
                  <a:srgbClr val="FFFFFF"/>
                </a:solidFill>
                <a:latin typeface="Arial" pitchFamily="34" charset="0"/>
                <a:ea typeface="Arial" pitchFamily="34" charset="-122"/>
                <a:cs typeface="Arial" pitchFamily="34" charset="-120"/>
              </a:rPr>
              <a:t>البعثة النبوية</a:t>
            </a:r>
            <a:endParaRPr lang="ar-IQ" sz="1450" dirty="0"/>
          </a:p>
        </p:txBody>
      </p:sp>
      <p:sp>
        <p:nvSpPr>
          <p:cNvPr id="47" name="Text 44"/>
          <p:cNvSpPr txBox="1"/>
          <p:nvPr/>
        </p:nvSpPr>
        <p:spPr>
          <a:xfrm>
            <a:off x="5303520" y="5897880"/>
            <a:ext cx="6339535" cy="365760"/>
          </a:xfrm>
          <a:prstGeom prst="rect">
            <a:avLst/>
          </a:prstGeom>
          <a:noFill/>
          <a:ln/>
        </p:spPr>
        <p:txBody>
          <a:bodyPr wrap="square" lIns="0" tIns="0" rIns="0" bIns="0" rtlCol="0" anchor="t"/>
          <a:lstStyle/>
          <a:p>
            <a:pPr rtl="1" algn="ctr" indent="0" marL="0">
              <a:buNone/>
            </a:pPr>
            <a:r>
              <a:rPr lang="ar-IQ" altLang="en-US" sz="1500" dirty="0">
                <a:solidFill>
                  <a:srgbClr val="1F1B17"/>
                </a:solidFill>
                <a:latin typeface="Arial" pitchFamily="34" charset="0"/>
                <a:ea typeface="Arial" pitchFamily="34" charset="-122"/>
                <a:cs typeface="Arial" pitchFamily="34" charset="-120"/>
              </a:rPr>
              <a:t>كلها في بلاد الشام وأطرافها، وفيها نرى الحرف يتدرّج من النبطي نحو العربي خلال ثلاثة قرون قبل الإسلام.</a:t>
            </a:r>
            <a:endParaRPr lang="ar-IQ"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النمارة — ٣٢٨م</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10</a:t>
            </a:r>
            <a:endParaRPr lang="en-US" sz="1000" dirty="0"/>
          </a:p>
        </p:txBody>
      </p:sp>
      <p:sp>
        <p:nvSpPr>
          <p:cNvPr id="6" name="Shape 3"/>
          <p:cNvSpPr/>
          <p:nvPr/>
        </p:nvSpPr>
        <p:spPr>
          <a:xfrm>
            <a:off x="548640" y="548640"/>
            <a:ext cx="2103120" cy="329184"/>
          </a:xfrm>
          <a:prstGeom prst="roundRect">
            <a:avLst>
              <a:gd name="adj" fmla="val 50000"/>
            </a:avLst>
          </a:prstGeom>
          <a:solidFill>
            <a:srgbClr val="24507F"/>
          </a:solidFill>
          <a:ln w="12700">
            <a:solidFill>
              <a:srgbClr val="24507F"/>
            </a:solidFill>
            <a:prstDash val="solid"/>
          </a:ln>
        </p:spPr>
      </p:sp>
      <p:sp>
        <p:nvSpPr>
          <p:cNvPr id="7" name="Text 4"/>
          <p:cNvSpPr txBox="1"/>
          <p:nvPr/>
        </p:nvSpPr>
        <p:spPr>
          <a:xfrm>
            <a:off x="548640" y="548640"/>
            <a:ext cx="2103120" cy="329184"/>
          </a:xfrm>
          <a:prstGeom prst="rect">
            <a:avLst/>
          </a:prstGeom>
          <a:noFill/>
          <a:ln/>
        </p:spPr>
        <p:txBody>
          <a:bodyPr wrap="square" lIns="0" tIns="0" rIns="0" bIns="0" rtlCol="0" anchor="ctr"/>
          <a:lstStyle/>
          <a:p>
            <a:pPr rtl="1" algn="ctr" indent="0" marL="0">
              <a:buNone/>
            </a:pPr>
            <a:r>
              <a:rPr lang="ar-IQ" altLang="en-US" sz="1100" b="1" dirty="0">
                <a:solidFill>
                  <a:srgbClr val="FFFFFF"/>
                </a:solidFill>
                <a:latin typeface="Arial" pitchFamily="34" charset="0"/>
                <a:ea typeface="Arial" pitchFamily="34" charset="-122"/>
                <a:cs typeface="Arial" pitchFamily="34" charset="-120"/>
              </a:rPr>
              <a:t>إضافة من خارج الكتاب</a:t>
            </a:r>
            <a:endParaRPr lang="ar-IQ" sz="1100" dirty="0"/>
          </a:p>
        </p:txBody>
      </p:sp>
      <p:pic>
        <p:nvPicPr>
          <p:cNvPr id="8" name="Image 0" descr="C:\Users\K\Documents\Claude\Projects\الخط العربي والزخرفة الإسلامية\الأسبوع 01\assets\namara.jpg">    </p:cNvPr>
          <p:cNvPicPr>
            <a:picLocks noChangeAspect="1"/>
          </p:cNvPicPr>
          <p:nvPr/>
        </p:nvPicPr>
        <p:blipFill>
          <a:blip r:embed="rId1"/>
          <a:stretch>
            <a:fillRect/>
          </a:stretch>
        </p:blipFill>
        <p:spPr>
          <a:xfrm>
            <a:off x="548640" y="1371600"/>
            <a:ext cx="7498080" cy="2651760"/>
          </a:xfrm>
          <a:prstGeom prst="rect">
            <a:avLst/>
          </a:prstGeom>
        </p:spPr>
      </p:pic>
      <p:sp>
        <p:nvSpPr>
          <p:cNvPr id="9" name="Text 5"/>
          <p:cNvSpPr txBox="1"/>
          <p:nvPr/>
        </p:nvSpPr>
        <p:spPr>
          <a:xfrm>
            <a:off x="548640" y="4069080"/>
            <a:ext cx="749808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حجر النمارة، متحف اللوفر </a:t>
            </a:r>
            <a:r>
              <a:rPr lang="en-US" altLang="en-US" sz="1000" dirty="0">
                <a:solidFill>
                  <a:srgbClr val="6A6258"/>
                </a:solidFill>
                <a:latin typeface="Arial" pitchFamily="34" charset="0"/>
                <a:ea typeface="Arial" pitchFamily="34" charset="-122"/>
                <a:cs typeface="Arial" pitchFamily="34" charset="-120"/>
              </a:rPr>
              <a:t>AO 4083</a:t>
            </a:r>
            <a:r>
              <a:rPr lang="ar-IQ" altLang="en-US" sz="1000" dirty="0">
                <a:solidFill>
                  <a:srgbClr val="6A6258"/>
                </a:solidFill>
                <a:latin typeface="Arial" pitchFamily="34" charset="0"/>
                <a:ea typeface="Arial" pitchFamily="34" charset="-122"/>
                <a:cs typeface="Arial" pitchFamily="34" charset="-120"/>
              </a:rPr>
              <a:t> · تصوير </a:t>
            </a:r>
            <a:r>
              <a:rPr lang="en-US" altLang="en-US" sz="1000" dirty="0">
                <a:solidFill>
                  <a:srgbClr val="6A6258"/>
                </a:solidFill>
                <a:latin typeface="Arial" pitchFamily="34" charset="0"/>
                <a:ea typeface="Arial" pitchFamily="34" charset="-122"/>
                <a:cs typeface="Arial" pitchFamily="34" charset="-120"/>
              </a:rPr>
              <a:t>Marie-Lan Nguyen</a:t>
            </a:r>
            <a:r>
              <a:rPr lang="ar-IQ" altLang="en-US" sz="1000" dirty="0">
                <a:solidFill>
                  <a:srgbClr val="6A6258"/>
                </a:solidFill>
                <a:latin typeface="Arial" pitchFamily="34" charset="0"/>
                <a:ea typeface="Arial" pitchFamily="34" charset="-122"/>
                <a:cs typeface="Arial" pitchFamily="34" charset="-120"/>
              </a:rPr>
              <a:t> · ملك عام</a:t>
            </a:r>
            <a:endParaRPr lang="ar-IQ" sz="1000" dirty="0"/>
          </a:p>
        </p:txBody>
      </p:sp>
      <p:sp>
        <p:nvSpPr>
          <p:cNvPr id="10" name="Text 6"/>
          <p:cNvSpPr txBox="1"/>
          <p:nvPr/>
        </p:nvSpPr>
        <p:spPr>
          <a:xfrm>
            <a:off x="8321040" y="1371600"/>
            <a:ext cx="3322015" cy="274320"/>
          </a:xfrm>
          <a:prstGeom prst="rect">
            <a:avLst/>
          </a:prstGeom>
          <a:noFill/>
          <a:ln/>
        </p:spPr>
        <p:txBody>
          <a:bodyPr wrap="square" lIns="0" tIns="0" rIns="0" bIns="0" rtlCol="0" anchor="t"/>
          <a:lstStyle/>
          <a:p>
            <a:pPr rtl="1" algn="r" indent="0" marL="0">
              <a:buNone/>
            </a:pPr>
            <a:r>
              <a:rPr lang="ar-IQ" altLang="en-US" sz="1250" b="1" dirty="0">
                <a:solidFill>
                  <a:srgbClr val="A86F24"/>
                </a:solidFill>
                <a:latin typeface="Arial" pitchFamily="34" charset="0"/>
                <a:ea typeface="Arial" pitchFamily="34" charset="-122"/>
                <a:cs typeface="Arial" pitchFamily="34" charset="-120"/>
              </a:rPr>
              <a:t>التاريخ</a:t>
            </a:r>
            <a:endParaRPr lang="ar-IQ" sz="1250" dirty="0"/>
          </a:p>
        </p:txBody>
      </p:sp>
      <p:sp>
        <p:nvSpPr>
          <p:cNvPr id="11" name="Text 7"/>
          <p:cNvSpPr txBox="1"/>
          <p:nvPr/>
        </p:nvSpPr>
        <p:spPr>
          <a:xfrm>
            <a:off x="8321040" y="1636776"/>
            <a:ext cx="3322015" cy="38404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٣٢٨م</a:t>
            </a:r>
            <a:endParaRPr lang="ar-IQ" sz="1450" dirty="0"/>
          </a:p>
        </p:txBody>
      </p:sp>
      <p:sp>
        <p:nvSpPr>
          <p:cNvPr id="12" name="Text 8"/>
          <p:cNvSpPr txBox="1"/>
          <p:nvPr/>
        </p:nvSpPr>
        <p:spPr>
          <a:xfrm>
            <a:off x="8321040" y="2048256"/>
            <a:ext cx="3322015" cy="274320"/>
          </a:xfrm>
          <a:prstGeom prst="rect">
            <a:avLst/>
          </a:prstGeom>
          <a:noFill/>
          <a:ln/>
        </p:spPr>
        <p:txBody>
          <a:bodyPr wrap="square" lIns="0" tIns="0" rIns="0" bIns="0" rtlCol="0" anchor="t"/>
          <a:lstStyle/>
          <a:p>
            <a:pPr rtl="1" algn="r" indent="0" marL="0">
              <a:buNone/>
            </a:pPr>
            <a:r>
              <a:rPr lang="ar-IQ" altLang="en-US" sz="1250" b="1" dirty="0">
                <a:solidFill>
                  <a:srgbClr val="A86F24"/>
                </a:solidFill>
                <a:latin typeface="Arial" pitchFamily="34" charset="0"/>
                <a:ea typeface="Arial" pitchFamily="34" charset="-122"/>
                <a:cs typeface="Arial" pitchFamily="34" charset="-120"/>
              </a:rPr>
              <a:t>الموضع</a:t>
            </a:r>
            <a:endParaRPr lang="ar-IQ" sz="1250" dirty="0"/>
          </a:p>
        </p:txBody>
      </p:sp>
      <p:sp>
        <p:nvSpPr>
          <p:cNvPr id="13" name="Text 9"/>
          <p:cNvSpPr txBox="1"/>
          <p:nvPr/>
        </p:nvSpPr>
        <p:spPr>
          <a:xfrm>
            <a:off x="8321040" y="2313432"/>
            <a:ext cx="3322015" cy="38404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النمارة في حوران، جنوب شرقي دمشق</a:t>
            </a:r>
            <a:endParaRPr lang="ar-IQ" sz="1450" dirty="0"/>
          </a:p>
        </p:txBody>
      </p:sp>
      <p:sp>
        <p:nvSpPr>
          <p:cNvPr id="14" name="Text 10"/>
          <p:cNvSpPr txBox="1"/>
          <p:nvPr/>
        </p:nvSpPr>
        <p:spPr>
          <a:xfrm>
            <a:off x="8321040" y="2724912"/>
            <a:ext cx="3322015" cy="274320"/>
          </a:xfrm>
          <a:prstGeom prst="rect">
            <a:avLst/>
          </a:prstGeom>
          <a:noFill/>
          <a:ln/>
        </p:spPr>
        <p:txBody>
          <a:bodyPr wrap="square" lIns="0" tIns="0" rIns="0" bIns="0" rtlCol="0" anchor="t"/>
          <a:lstStyle/>
          <a:p>
            <a:pPr rtl="1" algn="r" indent="0" marL="0">
              <a:buNone/>
            </a:pPr>
            <a:r>
              <a:rPr lang="ar-IQ" altLang="en-US" sz="1250" b="1" dirty="0">
                <a:solidFill>
                  <a:srgbClr val="A86F24"/>
                </a:solidFill>
                <a:latin typeface="Arial" pitchFamily="34" charset="0"/>
                <a:ea typeface="Arial" pitchFamily="34" charset="-122"/>
                <a:cs typeface="Arial" pitchFamily="34" charset="-120"/>
              </a:rPr>
              <a:t>النوع</a:t>
            </a:r>
            <a:endParaRPr lang="ar-IQ" sz="1250" dirty="0"/>
          </a:p>
        </p:txBody>
      </p:sp>
      <p:sp>
        <p:nvSpPr>
          <p:cNvPr id="15" name="Text 11"/>
          <p:cNvSpPr txBox="1"/>
          <p:nvPr/>
        </p:nvSpPr>
        <p:spPr>
          <a:xfrm>
            <a:off x="8321040" y="2990088"/>
            <a:ext cx="3322015" cy="38404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شاهد قبر امرئ القيس بن عمرو «ملك العرب»</a:t>
            </a:r>
            <a:endParaRPr lang="ar-IQ" sz="1450" dirty="0"/>
          </a:p>
        </p:txBody>
      </p:sp>
      <p:sp>
        <p:nvSpPr>
          <p:cNvPr id="16" name="Text 12"/>
          <p:cNvSpPr txBox="1"/>
          <p:nvPr/>
        </p:nvSpPr>
        <p:spPr>
          <a:xfrm>
            <a:off x="8321040" y="3401568"/>
            <a:ext cx="3322015" cy="274320"/>
          </a:xfrm>
          <a:prstGeom prst="rect">
            <a:avLst/>
          </a:prstGeom>
          <a:noFill/>
          <a:ln/>
        </p:spPr>
        <p:txBody>
          <a:bodyPr wrap="square" lIns="0" tIns="0" rIns="0" bIns="0" rtlCol="0" anchor="t"/>
          <a:lstStyle/>
          <a:p>
            <a:pPr rtl="1" algn="r" indent="0" marL="0">
              <a:buNone/>
            </a:pPr>
            <a:r>
              <a:rPr lang="ar-IQ" altLang="en-US" sz="1250" b="1" dirty="0">
                <a:solidFill>
                  <a:srgbClr val="A86F24"/>
                </a:solidFill>
                <a:latin typeface="Arial" pitchFamily="34" charset="0"/>
                <a:ea typeface="Arial" pitchFamily="34" charset="-122"/>
                <a:cs typeface="Arial" pitchFamily="34" charset="-120"/>
              </a:rPr>
              <a:t>مكانه اليوم</a:t>
            </a:r>
            <a:endParaRPr lang="ar-IQ" sz="1250" dirty="0"/>
          </a:p>
        </p:txBody>
      </p:sp>
      <p:sp>
        <p:nvSpPr>
          <p:cNvPr id="17" name="Text 13"/>
          <p:cNvSpPr txBox="1"/>
          <p:nvPr/>
        </p:nvSpPr>
        <p:spPr>
          <a:xfrm>
            <a:off x="8321040" y="3666744"/>
            <a:ext cx="3322015" cy="38404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متحف اللوفر، باريس</a:t>
            </a:r>
            <a:endParaRPr lang="ar-IQ" sz="1450" dirty="0"/>
          </a:p>
        </p:txBody>
      </p:sp>
      <p:sp>
        <p:nvSpPr>
          <p:cNvPr id="18" name="Shape 14"/>
          <p:cNvSpPr/>
          <p:nvPr/>
        </p:nvSpPr>
        <p:spPr>
          <a:xfrm>
            <a:off x="548640" y="4526280"/>
            <a:ext cx="11094415" cy="1463040"/>
          </a:xfrm>
          <a:prstGeom prst="rect">
            <a:avLst/>
          </a:prstGeom>
          <a:solidFill>
            <a:srgbClr val="E4EBF3"/>
          </a:solidFill>
          <a:ln w="12700">
            <a:solidFill>
              <a:srgbClr val="E4EBF3"/>
            </a:solidFill>
            <a:prstDash val="solid"/>
          </a:ln>
        </p:spPr>
      </p:sp>
      <p:sp>
        <p:nvSpPr>
          <p:cNvPr id="19" name="Text 15"/>
          <p:cNvSpPr txBox="1"/>
          <p:nvPr/>
        </p:nvSpPr>
        <p:spPr>
          <a:xfrm>
            <a:off x="8899855" y="4681728"/>
            <a:ext cx="2514600" cy="365760"/>
          </a:xfrm>
          <a:prstGeom prst="rect">
            <a:avLst/>
          </a:prstGeom>
          <a:noFill/>
          <a:ln/>
        </p:spPr>
        <p:txBody>
          <a:bodyPr wrap="square" lIns="0" tIns="0" rIns="0" bIns="0" rtlCol="0" anchor="t"/>
          <a:lstStyle/>
          <a:p>
            <a:pPr rtl="1" algn="r" indent="0" marL="0">
              <a:buNone/>
            </a:pPr>
            <a:r>
              <a:rPr lang="ar-IQ" altLang="en-US" sz="1700" b="1" dirty="0">
                <a:solidFill>
                  <a:srgbClr val="24507F"/>
                </a:solidFill>
                <a:latin typeface="Arial" pitchFamily="34" charset="0"/>
                <a:ea typeface="Arial" pitchFamily="34" charset="-122"/>
                <a:cs typeface="Arial" pitchFamily="34" charset="-120"/>
              </a:rPr>
              <a:t>لماذا هو مهم؟</a:t>
            </a:r>
            <a:endParaRPr lang="ar-IQ" sz="1700" dirty="0"/>
          </a:p>
        </p:txBody>
      </p:sp>
      <p:sp>
        <p:nvSpPr>
          <p:cNvPr id="20" name="Text 16"/>
          <p:cNvSpPr txBox="1"/>
          <p:nvPr/>
        </p:nvSpPr>
        <p:spPr>
          <a:xfrm>
            <a:off x="822960" y="5074920"/>
            <a:ext cx="10545775" cy="822960"/>
          </a:xfrm>
          <a:prstGeom prst="rect">
            <a:avLst/>
          </a:prstGeom>
          <a:noFill/>
          <a:ln/>
        </p:spPr>
        <p:txBody>
          <a:bodyPr wrap="square" lIns="0" tIns="0" rIns="0" bIns="0" rtlCol="0" anchor="t"/>
          <a:lstStyle/>
          <a:p>
            <a:pPr rtl="1" algn="r" indent="0" marL="0">
              <a:buNone/>
            </a:pPr>
            <a:r>
              <a:rPr lang="ar-IQ" altLang="en-US" sz="1700" dirty="0">
                <a:solidFill>
                  <a:srgbClr val="1F1B17"/>
                </a:solidFill>
                <a:latin typeface="Arial" pitchFamily="34" charset="0"/>
                <a:ea typeface="Arial" pitchFamily="34" charset="-122"/>
                <a:cs typeface="Arial" pitchFamily="34" charset="-120"/>
              </a:rPr>
              <a:t>لغته عربية وحروفه نبطية آخذة في الاتصال: إنه حلقة وسطى بين الخط النبطي والحرف العربي، وأقدم من نقش زبد بنحو قرنين.</a:t>
            </a:r>
            <a:endParaRPr lang="ar-IQ"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النمارة: نصّه ومعناه</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11</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القراءة: </a:t>
            </a:r>
            <a:r>
              <a:rPr lang="en-US" altLang="en-US" sz="1000" dirty="0">
                <a:solidFill>
                  <a:srgbClr val="6A6258"/>
                </a:solidFill>
                <a:latin typeface="Arial" pitchFamily="34" charset="0"/>
                <a:ea typeface="Arial" pitchFamily="34" charset="-122"/>
                <a:cs typeface="Arial" pitchFamily="34" charset="-120"/>
              </a:rPr>
              <a:t>Dussaud 1905</a:t>
            </a:r>
            <a:r>
              <a:rPr lang="ar-IQ" altLang="en-US" sz="1000" dirty="0">
                <a:solidFill>
                  <a:srgbClr val="6A6258"/>
                </a:solidFill>
                <a:latin typeface="Arial" pitchFamily="34" charset="0"/>
                <a:ea typeface="Arial" pitchFamily="34" charset="-122"/>
                <a:cs typeface="Arial" pitchFamily="34" charset="-120"/>
              </a:rPr>
              <a:t> بتصحيحات </a:t>
            </a:r>
            <a:r>
              <a:rPr lang="en-US" altLang="en-US" sz="1000" dirty="0">
                <a:solidFill>
                  <a:srgbClr val="6A6258"/>
                </a:solidFill>
                <a:latin typeface="Arial" pitchFamily="34" charset="0"/>
                <a:ea typeface="Arial" pitchFamily="34" charset="-122"/>
                <a:cs typeface="Arial" pitchFamily="34" charset="-120"/>
              </a:rPr>
              <a:t>Bellamy 1985</a:t>
            </a:r>
            <a:r>
              <a:rPr lang="ar-IQ" altLang="en-US" sz="1000" dirty="0">
                <a:solidFill>
                  <a:srgbClr val="6A6258"/>
                </a:solidFill>
                <a:latin typeface="Arial" pitchFamily="34" charset="0"/>
                <a:ea typeface="Arial" pitchFamily="34" charset="-122"/>
                <a:cs typeface="Arial" pitchFamily="34" charset="-120"/>
              </a:rPr>
              <a:t> · إضافة من خارج الكتاب</a:t>
            </a:r>
            <a:endParaRPr lang="ar-IQ" sz="1000" dirty="0"/>
          </a:p>
        </p:txBody>
      </p:sp>
      <p:sp>
        <p:nvSpPr>
          <p:cNvPr id="7" name="Shape 4"/>
          <p:cNvSpPr/>
          <p:nvPr/>
        </p:nvSpPr>
        <p:spPr>
          <a:xfrm>
            <a:off x="548640" y="548640"/>
            <a:ext cx="2103120" cy="329184"/>
          </a:xfrm>
          <a:prstGeom prst="roundRect">
            <a:avLst>
              <a:gd name="adj" fmla="val 50000"/>
            </a:avLst>
          </a:prstGeom>
          <a:solidFill>
            <a:srgbClr val="24507F"/>
          </a:solidFill>
          <a:ln w="12700">
            <a:solidFill>
              <a:srgbClr val="24507F"/>
            </a:solidFill>
            <a:prstDash val="solid"/>
          </a:ln>
        </p:spPr>
      </p:sp>
      <p:sp>
        <p:nvSpPr>
          <p:cNvPr id="8" name="Text 5"/>
          <p:cNvSpPr txBox="1"/>
          <p:nvPr/>
        </p:nvSpPr>
        <p:spPr>
          <a:xfrm>
            <a:off x="548640" y="548640"/>
            <a:ext cx="2103120" cy="329184"/>
          </a:xfrm>
          <a:prstGeom prst="rect">
            <a:avLst/>
          </a:prstGeom>
          <a:noFill/>
          <a:ln/>
        </p:spPr>
        <p:txBody>
          <a:bodyPr wrap="square" lIns="0" tIns="0" rIns="0" bIns="0" rtlCol="0" anchor="ctr"/>
          <a:lstStyle/>
          <a:p>
            <a:pPr rtl="1" algn="ctr" indent="0" marL="0">
              <a:buNone/>
            </a:pPr>
            <a:r>
              <a:rPr lang="ar-IQ" altLang="en-US" sz="1100" b="1" dirty="0">
                <a:solidFill>
                  <a:srgbClr val="FFFFFF"/>
                </a:solidFill>
                <a:latin typeface="Arial" pitchFamily="34" charset="0"/>
                <a:ea typeface="Arial" pitchFamily="34" charset="-122"/>
                <a:cs typeface="Arial" pitchFamily="34" charset="-120"/>
              </a:rPr>
              <a:t>إضافة من خارج الكتاب</a:t>
            </a:r>
            <a:endParaRPr lang="ar-IQ" sz="1100" dirty="0"/>
          </a:p>
        </p:txBody>
      </p:sp>
      <p:sp>
        <p:nvSpPr>
          <p:cNvPr id="9" name="Shape 6"/>
          <p:cNvSpPr/>
          <p:nvPr/>
        </p:nvSpPr>
        <p:spPr>
          <a:xfrm>
            <a:off x="1143000" y="1325880"/>
            <a:ext cx="9902952" cy="2514600"/>
          </a:xfrm>
          <a:prstGeom prst="rect">
            <a:avLst/>
          </a:prstGeom>
          <a:solidFill>
            <a:srgbClr val="EFE6D6"/>
          </a:solidFill>
          <a:ln w="12700">
            <a:solidFill>
              <a:srgbClr val="EFE6D6"/>
            </a:solidFill>
            <a:prstDash val="solid"/>
          </a:ln>
        </p:spPr>
      </p:sp>
      <p:sp>
        <p:nvSpPr>
          <p:cNvPr id="10" name="Shape 7"/>
          <p:cNvSpPr/>
          <p:nvPr/>
        </p:nvSpPr>
        <p:spPr>
          <a:xfrm>
            <a:off x="1143000" y="1325880"/>
            <a:ext cx="9902952" cy="2514600"/>
          </a:xfrm>
          <a:prstGeom prst="rect">
            <a:avLst/>
          </a:prstGeom>
          <a:ln w="22225">
            <a:solidFill>
              <a:srgbClr val="A86F24"/>
            </a:solidFill>
            <a:prstDash val="solid"/>
          </a:ln>
        </p:spPr>
      </p:sp>
      <p:sp>
        <p:nvSpPr>
          <p:cNvPr id="11" name="Shape 8"/>
          <p:cNvSpPr/>
          <p:nvPr/>
        </p:nvSpPr>
        <p:spPr>
          <a:xfrm>
            <a:off x="1225296" y="1408176"/>
            <a:ext cx="9738360" cy="2350008"/>
          </a:xfrm>
          <a:prstGeom prst="rect">
            <a:avLst/>
          </a:prstGeom>
          <a:ln w="9525">
            <a:solidFill>
              <a:srgbClr val="A86F24"/>
            </a:solidFill>
            <a:prstDash val="solid"/>
          </a:ln>
        </p:spPr>
      </p:sp>
      <p:sp>
        <p:nvSpPr>
          <p:cNvPr id="12" name="Shape 9"/>
          <p:cNvSpPr/>
          <p:nvPr/>
        </p:nvSpPr>
        <p:spPr>
          <a:xfrm rot="16200000">
            <a:off x="10316718" y="2331720"/>
            <a:ext cx="1961388" cy="502920"/>
          </a:xfrm>
          <a:prstGeom prst="triangle">
            <a:avLst/>
          </a:prstGeom>
          <a:ln w="22225">
            <a:solidFill>
              <a:srgbClr val="A86F24"/>
            </a:solidFill>
            <a:prstDash val="solid"/>
          </a:ln>
        </p:spPr>
      </p:sp>
      <p:sp>
        <p:nvSpPr>
          <p:cNvPr id="13" name="Shape 10"/>
          <p:cNvSpPr/>
          <p:nvPr/>
        </p:nvSpPr>
        <p:spPr>
          <a:xfrm rot="5400000">
            <a:off x="-89154" y="2331720"/>
            <a:ext cx="1961388" cy="502920"/>
          </a:xfrm>
          <a:prstGeom prst="triangle">
            <a:avLst/>
          </a:prstGeom>
          <a:ln w="22225">
            <a:solidFill>
              <a:srgbClr val="A86F24"/>
            </a:solidFill>
            <a:prstDash val="solid"/>
          </a:ln>
        </p:spPr>
      </p:sp>
      <p:sp>
        <p:nvSpPr>
          <p:cNvPr id="14" name="Text 11"/>
          <p:cNvSpPr txBox="1"/>
          <p:nvPr/>
        </p:nvSpPr>
        <p:spPr>
          <a:xfrm>
            <a:off x="1508760" y="1444752"/>
            <a:ext cx="9171432" cy="2286000"/>
          </a:xfrm>
          <a:prstGeom prst="rect">
            <a:avLst/>
          </a:prstGeom>
          <a:noFill/>
          <a:ln/>
        </p:spPr>
        <p:txBody>
          <a:bodyPr wrap="square" lIns="0" tIns="0" rIns="0" bIns="0" rtlCol="0" anchor="ctr"/>
          <a:lstStyle/>
          <a:p>
            <a:pPr rtl="1" algn="ctr" indent="0" marL="0">
              <a:spcAft>
                <a:spcPts val="300"/>
              </a:spcAft>
              <a:buNone/>
            </a:pPr>
            <a:r>
              <a:rPr lang="ar-IQ" altLang="en-US" sz="1750" b="1" dirty="0">
                <a:solidFill>
                  <a:srgbClr val="1F1B17"/>
                </a:solidFill>
                <a:latin typeface="Arial" pitchFamily="34" charset="0"/>
                <a:ea typeface="Arial" pitchFamily="34" charset="-122"/>
                <a:cs typeface="Arial" pitchFamily="34" charset="-120"/>
              </a:rPr>
              <a:t>تي نفس مر القيس بر عمرو ملك العرب كله ذو أسر التج</a:t>
            </a:r>
            <a:endParaRPr lang="ar-IQ" sz="1750" dirty="0"/>
          </a:p>
          <a:p>
            <a:pPr rtl="1" algn="ctr" indent="0" marL="0">
              <a:spcAft>
                <a:spcPts val="300"/>
              </a:spcAft>
              <a:buNone/>
            </a:pPr>
            <a:r>
              <a:rPr lang="ar-IQ" altLang="en-US" sz="1750" b="1" dirty="0">
                <a:solidFill>
                  <a:srgbClr val="1F1B17"/>
                </a:solidFill>
                <a:latin typeface="Arial" pitchFamily="34" charset="0"/>
                <a:ea typeface="Arial" pitchFamily="34" charset="-122"/>
                <a:cs typeface="Arial" pitchFamily="34" charset="-120"/>
              </a:rPr>
              <a:t>وملك الأسدين ونزرو وملوكهم وهرب مذحجو عكدي وجا</a:t>
            </a:r>
            <a:endParaRPr lang="ar-IQ" sz="1750" dirty="0"/>
          </a:p>
          <a:p>
            <a:pPr rtl="1" algn="ctr" indent="0" marL="0">
              <a:spcAft>
                <a:spcPts val="300"/>
              </a:spcAft>
              <a:buNone/>
            </a:pPr>
            <a:r>
              <a:rPr lang="ar-IQ" altLang="en-US" sz="1750" b="1" dirty="0">
                <a:solidFill>
                  <a:srgbClr val="1F1B17"/>
                </a:solidFill>
                <a:latin typeface="Arial" pitchFamily="34" charset="0"/>
                <a:ea typeface="Arial" pitchFamily="34" charset="-122"/>
                <a:cs typeface="Arial" pitchFamily="34" charset="-120"/>
              </a:rPr>
              <a:t>يزجه في رتج نجرن مدينت شمر وملك معدو ونزل بنيه</a:t>
            </a:r>
            <a:endParaRPr lang="ar-IQ" sz="1750" dirty="0"/>
          </a:p>
          <a:p>
            <a:pPr rtl="1" algn="ctr" indent="0" marL="0">
              <a:spcAft>
                <a:spcPts val="300"/>
              </a:spcAft>
              <a:buNone/>
            </a:pPr>
            <a:r>
              <a:rPr lang="ar-IQ" altLang="en-US" sz="1750" b="1" dirty="0">
                <a:solidFill>
                  <a:srgbClr val="1F1B17"/>
                </a:solidFill>
                <a:latin typeface="Arial" pitchFamily="34" charset="0"/>
                <a:ea typeface="Arial" pitchFamily="34" charset="-122"/>
                <a:cs typeface="Arial" pitchFamily="34" charset="-120"/>
              </a:rPr>
              <a:t>الشعوب ووكلهن فرسو لروم فلم يبلغ ملك مبلغه</a:t>
            </a:r>
            <a:endParaRPr lang="ar-IQ" sz="1750" dirty="0"/>
          </a:p>
          <a:p>
            <a:pPr rtl="1" algn="ctr" indent="0" marL="0">
              <a:spcAft>
                <a:spcPts val="300"/>
              </a:spcAft>
              <a:buNone/>
            </a:pPr>
            <a:r>
              <a:rPr lang="ar-IQ" altLang="en-US" sz="1750" b="1" dirty="0">
                <a:solidFill>
                  <a:srgbClr val="1F1B17"/>
                </a:solidFill>
                <a:latin typeface="Arial" pitchFamily="34" charset="0"/>
                <a:ea typeface="Arial" pitchFamily="34" charset="-122"/>
                <a:cs typeface="Arial" pitchFamily="34" charset="-120"/>
              </a:rPr>
              <a:t>عكدي هلك سنت ٢٢٣ يوم ٧ بكسلول بلسعد ذو ولده</a:t>
            </a:r>
            <a:endParaRPr lang="ar-IQ" sz="1750" dirty="0"/>
          </a:p>
        </p:txBody>
      </p:sp>
      <p:sp>
        <p:nvSpPr>
          <p:cNvPr id="15" name="Text 12"/>
          <p:cNvSpPr txBox="1"/>
          <p:nvPr/>
        </p:nvSpPr>
        <p:spPr>
          <a:xfrm>
            <a:off x="10042855" y="4041648"/>
            <a:ext cx="1600200" cy="347472"/>
          </a:xfrm>
          <a:prstGeom prst="rect">
            <a:avLst/>
          </a:prstGeom>
          <a:noFill/>
          <a:ln/>
        </p:spPr>
        <p:txBody>
          <a:bodyPr wrap="square" lIns="0" tIns="0" rIns="0" bIns="0" rtlCol="0" anchor="ctr"/>
          <a:lstStyle/>
          <a:p>
            <a:pPr rtl="1" algn="r" indent="0" marL="0">
              <a:buNone/>
            </a:pPr>
            <a:r>
              <a:rPr lang="ar-IQ" altLang="en-US" sz="1400" b="1" dirty="0">
                <a:solidFill>
                  <a:srgbClr val="A86F24"/>
                </a:solidFill>
                <a:latin typeface="Arial" pitchFamily="34" charset="0"/>
                <a:ea typeface="Arial" pitchFamily="34" charset="-122"/>
                <a:cs typeface="Arial" pitchFamily="34" charset="-120"/>
              </a:rPr>
              <a:t>مفاتيح القراءة:</a:t>
            </a:r>
            <a:endParaRPr lang="ar-IQ" sz="1400" dirty="0"/>
          </a:p>
        </p:txBody>
      </p:sp>
      <p:sp>
        <p:nvSpPr>
          <p:cNvPr id="16" name="Shape 13"/>
          <p:cNvSpPr/>
          <p:nvPr/>
        </p:nvSpPr>
        <p:spPr>
          <a:xfrm>
            <a:off x="8470087" y="4041648"/>
            <a:ext cx="1481328" cy="347472"/>
          </a:xfrm>
          <a:prstGeom prst="roundRect">
            <a:avLst>
              <a:gd name="adj" fmla="val 50000"/>
            </a:avLst>
          </a:prstGeom>
          <a:solidFill>
            <a:srgbClr val="FFFFFF"/>
          </a:solidFill>
          <a:ln w="12700">
            <a:solidFill>
              <a:srgbClr val="FFFFFF"/>
            </a:solidFill>
            <a:prstDash val="solid"/>
          </a:ln>
        </p:spPr>
      </p:sp>
      <p:sp>
        <p:nvSpPr>
          <p:cNvPr id="17" name="Shape 14"/>
          <p:cNvSpPr/>
          <p:nvPr/>
        </p:nvSpPr>
        <p:spPr>
          <a:xfrm>
            <a:off x="8470087" y="4041648"/>
            <a:ext cx="1481328" cy="347472"/>
          </a:xfrm>
          <a:prstGeom prst="roundRect">
            <a:avLst>
              <a:gd name="adj" fmla="val 50000"/>
            </a:avLst>
          </a:prstGeom>
          <a:ln w="12700">
            <a:solidFill>
              <a:srgbClr val="D6CBB7"/>
            </a:solidFill>
            <a:prstDash val="solid"/>
          </a:ln>
        </p:spPr>
      </p:sp>
      <p:sp>
        <p:nvSpPr>
          <p:cNvPr id="18" name="Text 15"/>
          <p:cNvSpPr txBox="1"/>
          <p:nvPr/>
        </p:nvSpPr>
        <p:spPr>
          <a:xfrm>
            <a:off x="8470087" y="4041648"/>
            <a:ext cx="1481328"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بر = ابن</a:t>
            </a:r>
            <a:endParaRPr lang="ar-IQ" sz="1250" dirty="0"/>
          </a:p>
        </p:txBody>
      </p:sp>
      <p:sp>
        <p:nvSpPr>
          <p:cNvPr id="19" name="Shape 16"/>
          <p:cNvSpPr/>
          <p:nvPr/>
        </p:nvSpPr>
        <p:spPr>
          <a:xfrm>
            <a:off x="6879031" y="4041648"/>
            <a:ext cx="1481328" cy="347472"/>
          </a:xfrm>
          <a:prstGeom prst="roundRect">
            <a:avLst>
              <a:gd name="adj" fmla="val 50000"/>
            </a:avLst>
          </a:prstGeom>
          <a:solidFill>
            <a:srgbClr val="FFFFFF"/>
          </a:solidFill>
          <a:ln w="12700">
            <a:solidFill>
              <a:srgbClr val="FFFFFF"/>
            </a:solidFill>
            <a:prstDash val="solid"/>
          </a:ln>
        </p:spPr>
      </p:sp>
      <p:sp>
        <p:nvSpPr>
          <p:cNvPr id="20" name="Shape 17"/>
          <p:cNvSpPr/>
          <p:nvPr/>
        </p:nvSpPr>
        <p:spPr>
          <a:xfrm>
            <a:off x="6879031" y="4041648"/>
            <a:ext cx="1481328" cy="347472"/>
          </a:xfrm>
          <a:prstGeom prst="roundRect">
            <a:avLst>
              <a:gd name="adj" fmla="val 50000"/>
            </a:avLst>
          </a:prstGeom>
          <a:ln w="12700">
            <a:solidFill>
              <a:srgbClr val="D6CBB7"/>
            </a:solidFill>
            <a:prstDash val="solid"/>
          </a:ln>
        </p:spPr>
      </p:sp>
      <p:sp>
        <p:nvSpPr>
          <p:cNvPr id="21" name="Text 18"/>
          <p:cNvSpPr txBox="1"/>
          <p:nvPr/>
        </p:nvSpPr>
        <p:spPr>
          <a:xfrm>
            <a:off x="6879031" y="4041648"/>
            <a:ext cx="1481328"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تي = هذه</a:t>
            </a:r>
            <a:endParaRPr lang="ar-IQ" sz="1250" dirty="0"/>
          </a:p>
        </p:txBody>
      </p:sp>
      <p:sp>
        <p:nvSpPr>
          <p:cNvPr id="22" name="Shape 19"/>
          <p:cNvSpPr/>
          <p:nvPr/>
        </p:nvSpPr>
        <p:spPr>
          <a:xfrm>
            <a:off x="5287975" y="4041648"/>
            <a:ext cx="1481328" cy="347472"/>
          </a:xfrm>
          <a:prstGeom prst="roundRect">
            <a:avLst>
              <a:gd name="adj" fmla="val 50000"/>
            </a:avLst>
          </a:prstGeom>
          <a:solidFill>
            <a:srgbClr val="FFFFFF"/>
          </a:solidFill>
          <a:ln w="12700">
            <a:solidFill>
              <a:srgbClr val="FFFFFF"/>
            </a:solidFill>
            <a:prstDash val="solid"/>
          </a:ln>
        </p:spPr>
      </p:sp>
      <p:sp>
        <p:nvSpPr>
          <p:cNvPr id="23" name="Shape 20"/>
          <p:cNvSpPr/>
          <p:nvPr/>
        </p:nvSpPr>
        <p:spPr>
          <a:xfrm>
            <a:off x="5287975" y="4041648"/>
            <a:ext cx="1481328" cy="347472"/>
          </a:xfrm>
          <a:prstGeom prst="roundRect">
            <a:avLst>
              <a:gd name="adj" fmla="val 50000"/>
            </a:avLst>
          </a:prstGeom>
          <a:ln w="12700">
            <a:solidFill>
              <a:srgbClr val="D6CBB7"/>
            </a:solidFill>
            <a:prstDash val="solid"/>
          </a:ln>
        </p:spPr>
      </p:sp>
      <p:sp>
        <p:nvSpPr>
          <p:cNvPr id="24" name="Text 21"/>
          <p:cNvSpPr txBox="1"/>
          <p:nvPr/>
        </p:nvSpPr>
        <p:spPr>
          <a:xfrm>
            <a:off x="5287975" y="4041648"/>
            <a:ext cx="1481328"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نفس = شاهد القبر</a:t>
            </a:r>
            <a:endParaRPr lang="ar-IQ" sz="1250" dirty="0"/>
          </a:p>
        </p:txBody>
      </p:sp>
      <p:sp>
        <p:nvSpPr>
          <p:cNvPr id="25" name="Shape 22"/>
          <p:cNvSpPr/>
          <p:nvPr/>
        </p:nvSpPr>
        <p:spPr>
          <a:xfrm>
            <a:off x="3696919" y="4041648"/>
            <a:ext cx="1481328" cy="347472"/>
          </a:xfrm>
          <a:prstGeom prst="roundRect">
            <a:avLst>
              <a:gd name="adj" fmla="val 50000"/>
            </a:avLst>
          </a:prstGeom>
          <a:solidFill>
            <a:srgbClr val="FFFFFF"/>
          </a:solidFill>
          <a:ln w="12700">
            <a:solidFill>
              <a:srgbClr val="FFFFFF"/>
            </a:solidFill>
            <a:prstDash val="solid"/>
          </a:ln>
        </p:spPr>
      </p:sp>
      <p:sp>
        <p:nvSpPr>
          <p:cNvPr id="26" name="Shape 23"/>
          <p:cNvSpPr/>
          <p:nvPr/>
        </p:nvSpPr>
        <p:spPr>
          <a:xfrm>
            <a:off x="3696919" y="4041648"/>
            <a:ext cx="1481328" cy="347472"/>
          </a:xfrm>
          <a:prstGeom prst="roundRect">
            <a:avLst>
              <a:gd name="adj" fmla="val 50000"/>
            </a:avLst>
          </a:prstGeom>
          <a:ln w="12700">
            <a:solidFill>
              <a:srgbClr val="D6CBB7"/>
            </a:solidFill>
            <a:prstDash val="solid"/>
          </a:ln>
        </p:spPr>
      </p:sp>
      <p:sp>
        <p:nvSpPr>
          <p:cNvPr id="27" name="Text 24"/>
          <p:cNvSpPr txBox="1"/>
          <p:nvPr/>
        </p:nvSpPr>
        <p:spPr>
          <a:xfrm>
            <a:off x="3696919" y="4041648"/>
            <a:ext cx="1481328"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التج = التاج</a:t>
            </a:r>
            <a:endParaRPr lang="ar-IQ" sz="1250" dirty="0"/>
          </a:p>
        </p:txBody>
      </p:sp>
      <p:sp>
        <p:nvSpPr>
          <p:cNvPr id="28" name="Shape 25"/>
          <p:cNvSpPr/>
          <p:nvPr/>
        </p:nvSpPr>
        <p:spPr>
          <a:xfrm>
            <a:off x="2105863" y="4041648"/>
            <a:ext cx="1481328" cy="347472"/>
          </a:xfrm>
          <a:prstGeom prst="roundRect">
            <a:avLst>
              <a:gd name="adj" fmla="val 50000"/>
            </a:avLst>
          </a:prstGeom>
          <a:solidFill>
            <a:srgbClr val="FFFFFF"/>
          </a:solidFill>
          <a:ln w="12700">
            <a:solidFill>
              <a:srgbClr val="FFFFFF"/>
            </a:solidFill>
            <a:prstDash val="solid"/>
          </a:ln>
        </p:spPr>
      </p:sp>
      <p:sp>
        <p:nvSpPr>
          <p:cNvPr id="29" name="Shape 26"/>
          <p:cNvSpPr/>
          <p:nvPr/>
        </p:nvSpPr>
        <p:spPr>
          <a:xfrm>
            <a:off x="2105863" y="4041648"/>
            <a:ext cx="1481328" cy="347472"/>
          </a:xfrm>
          <a:prstGeom prst="roundRect">
            <a:avLst>
              <a:gd name="adj" fmla="val 50000"/>
            </a:avLst>
          </a:prstGeom>
          <a:ln w="12700">
            <a:solidFill>
              <a:srgbClr val="D6CBB7"/>
            </a:solidFill>
            <a:prstDash val="solid"/>
          </a:ln>
        </p:spPr>
      </p:sp>
      <p:sp>
        <p:nvSpPr>
          <p:cNvPr id="30" name="Text 27"/>
          <p:cNvSpPr txBox="1"/>
          <p:nvPr/>
        </p:nvSpPr>
        <p:spPr>
          <a:xfrm>
            <a:off x="2105863" y="4041648"/>
            <a:ext cx="1481328"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عكدي = إلى اليوم</a:t>
            </a:r>
            <a:endParaRPr lang="ar-IQ" sz="1250" dirty="0"/>
          </a:p>
        </p:txBody>
      </p:sp>
      <p:sp>
        <p:nvSpPr>
          <p:cNvPr id="31" name="Shape 28"/>
          <p:cNvSpPr/>
          <p:nvPr/>
        </p:nvSpPr>
        <p:spPr>
          <a:xfrm>
            <a:off x="514807" y="4041648"/>
            <a:ext cx="1481328" cy="347472"/>
          </a:xfrm>
          <a:prstGeom prst="roundRect">
            <a:avLst>
              <a:gd name="adj" fmla="val 50000"/>
            </a:avLst>
          </a:prstGeom>
          <a:solidFill>
            <a:srgbClr val="FFFFFF"/>
          </a:solidFill>
          <a:ln w="12700">
            <a:solidFill>
              <a:srgbClr val="FFFFFF"/>
            </a:solidFill>
            <a:prstDash val="solid"/>
          </a:ln>
        </p:spPr>
      </p:sp>
      <p:sp>
        <p:nvSpPr>
          <p:cNvPr id="32" name="Shape 29"/>
          <p:cNvSpPr/>
          <p:nvPr/>
        </p:nvSpPr>
        <p:spPr>
          <a:xfrm>
            <a:off x="514807" y="4041648"/>
            <a:ext cx="1481328" cy="347472"/>
          </a:xfrm>
          <a:prstGeom prst="roundRect">
            <a:avLst>
              <a:gd name="adj" fmla="val 50000"/>
            </a:avLst>
          </a:prstGeom>
          <a:ln w="12700">
            <a:solidFill>
              <a:srgbClr val="D6CBB7"/>
            </a:solidFill>
            <a:prstDash val="solid"/>
          </a:ln>
        </p:spPr>
      </p:sp>
      <p:sp>
        <p:nvSpPr>
          <p:cNvPr id="33" name="Text 30"/>
          <p:cNvSpPr txBox="1"/>
          <p:nvPr/>
        </p:nvSpPr>
        <p:spPr>
          <a:xfrm>
            <a:off x="514807" y="4041648"/>
            <a:ext cx="1481328"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سنت = سنة</a:t>
            </a:r>
            <a:endParaRPr lang="ar-IQ" sz="1250" dirty="0"/>
          </a:p>
        </p:txBody>
      </p:sp>
      <p:sp>
        <p:nvSpPr>
          <p:cNvPr id="34" name="Shape 31"/>
          <p:cNvSpPr/>
          <p:nvPr/>
        </p:nvSpPr>
        <p:spPr>
          <a:xfrm>
            <a:off x="548640" y="4572000"/>
            <a:ext cx="11094415" cy="1508760"/>
          </a:xfrm>
          <a:prstGeom prst="rect">
            <a:avLst/>
          </a:prstGeom>
          <a:solidFill>
            <a:srgbClr val="E4EBF3"/>
          </a:solidFill>
          <a:ln w="12700">
            <a:solidFill>
              <a:srgbClr val="E4EBF3"/>
            </a:solidFill>
            <a:prstDash val="solid"/>
          </a:ln>
        </p:spPr>
      </p:sp>
      <p:sp>
        <p:nvSpPr>
          <p:cNvPr id="35" name="Text 32"/>
          <p:cNvSpPr txBox="1"/>
          <p:nvPr/>
        </p:nvSpPr>
        <p:spPr>
          <a:xfrm>
            <a:off x="10454335" y="4681728"/>
            <a:ext cx="960120" cy="347472"/>
          </a:xfrm>
          <a:prstGeom prst="rect">
            <a:avLst/>
          </a:prstGeom>
          <a:noFill/>
          <a:ln/>
        </p:spPr>
        <p:txBody>
          <a:bodyPr wrap="square" lIns="0" tIns="0" rIns="0" bIns="0" rtlCol="0" anchor="t"/>
          <a:lstStyle/>
          <a:p>
            <a:pPr rtl="1" algn="r" indent="0" marL="0">
              <a:buNone/>
            </a:pPr>
            <a:r>
              <a:rPr lang="ar-IQ" altLang="en-US" sz="1600" b="1" dirty="0">
                <a:solidFill>
                  <a:srgbClr val="24507F"/>
                </a:solidFill>
                <a:latin typeface="Arial" pitchFamily="34" charset="0"/>
                <a:ea typeface="Arial" pitchFamily="34" charset="-122"/>
                <a:cs typeface="Arial" pitchFamily="34" charset="-120"/>
              </a:rPr>
              <a:t>المعنى</a:t>
            </a:r>
            <a:endParaRPr lang="ar-IQ" sz="1600" dirty="0"/>
          </a:p>
        </p:txBody>
      </p:sp>
      <p:sp>
        <p:nvSpPr>
          <p:cNvPr id="36" name="Text 33"/>
          <p:cNvSpPr txBox="1"/>
          <p:nvPr/>
        </p:nvSpPr>
        <p:spPr>
          <a:xfrm>
            <a:off x="822960" y="4681728"/>
            <a:ext cx="9494215" cy="1325880"/>
          </a:xfrm>
          <a:prstGeom prst="rect">
            <a:avLst/>
          </a:prstGeom>
          <a:noFill/>
          <a:ln/>
        </p:spPr>
        <p:txBody>
          <a:bodyPr wrap="square" lIns="0" tIns="0" rIns="0" bIns="0" rtlCol="0" anchor="ctr"/>
          <a:lstStyle/>
          <a:p>
            <a:pPr rtl="1" algn="r" indent="0" marL="0">
              <a:buNone/>
            </a:pPr>
            <a:r>
              <a:rPr lang="ar-IQ" altLang="en-US" sz="1450" dirty="0">
                <a:solidFill>
                  <a:srgbClr val="1F1B17"/>
                </a:solidFill>
                <a:latin typeface="Arial" pitchFamily="34" charset="0"/>
                <a:ea typeface="Arial" pitchFamily="34" charset="-122"/>
                <a:cs typeface="Arial" pitchFamily="34" charset="-120"/>
              </a:rPr>
              <a:t>هذا قبر امرئ القيس بن عمرو، ملك العرب كلهم، الذي حاز التاج، وملك قبيلتَي أسد ونزار وملوكهم، وهزم مذحج إلى اليوم، وجاء يسوقها حتى أبواب نجران مدينة شمّر، وملك معدّاً، وولّى بنيه على القبائل ووكّلهم فرساناً للروم، فلم يبلغ ملكٌ مبلغه. هلك سنة ٢٢٣ (٣٢٨م) يوم ٧ من كسلول (كانون الأول). فالسعد لمن والاه.</a:t>
            </a:r>
            <a:endParaRPr lang="ar-IQ"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زبد — ٥١٢م</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12</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ص٥ (الجبوري، يحيى وهيب ١٩٩٤، ص٣١–٣٥)</a:t>
            </a:r>
            <a:endParaRPr lang="ar-IQ" sz="1000" dirty="0"/>
          </a:p>
        </p:txBody>
      </p:sp>
      <p:pic>
        <p:nvPicPr>
          <p:cNvPr id="7" name="Image 0" descr="C:\Users\K\Documents\Claude\Projects\الخط العربي والزخرفة الإسلامية\الأسبوع 01\assets\zabad_drawing.jpg">    </p:cNvPr>
          <p:cNvPicPr>
            <a:picLocks noChangeAspect="1"/>
          </p:cNvPicPr>
          <p:nvPr/>
        </p:nvPicPr>
        <p:blipFill>
          <a:blip r:embed="rId1"/>
          <a:stretch>
            <a:fillRect/>
          </a:stretch>
        </p:blipFill>
        <p:spPr>
          <a:xfrm>
            <a:off x="1298448" y="1325880"/>
            <a:ext cx="9601200" cy="2148840"/>
          </a:xfrm>
          <a:prstGeom prst="rect">
            <a:avLst/>
          </a:prstGeom>
        </p:spPr>
      </p:pic>
      <p:sp>
        <p:nvSpPr>
          <p:cNvPr id="8" name="Text 4"/>
          <p:cNvSpPr txBox="1"/>
          <p:nvPr/>
        </p:nvSpPr>
        <p:spPr>
          <a:xfrm>
            <a:off x="1298448" y="3520440"/>
            <a:ext cx="9601200"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رسم النقش كاملاً: اليوناني والسرياني والعربي · </a:t>
            </a:r>
            <a:r>
              <a:rPr lang="en-US" altLang="en-US" sz="1000" dirty="0">
                <a:solidFill>
                  <a:srgbClr val="6A6258"/>
                </a:solidFill>
                <a:latin typeface="Arial" pitchFamily="34" charset="0"/>
                <a:ea typeface="Arial" pitchFamily="34" charset="-122"/>
                <a:cs typeface="Arial" pitchFamily="34" charset="-120"/>
              </a:rPr>
              <a:t>Sachau 1881</a:t>
            </a:r>
            <a:r>
              <a:rPr lang="ar-IQ" altLang="en-US" sz="1000" dirty="0">
                <a:solidFill>
                  <a:srgbClr val="6A6258"/>
                </a:solidFill>
                <a:latin typeface="Arial" pitchFamily="34" charset="0"/>
                <a:ea typeface="Arial" pitchFamily="34" charset="-122"/>
                <a:cs typeface="Arial" pitchFamily="34" charset="-120"/>
              </a:rPr>
              <a:t> · ملك عام</a:t>
            </a:r>
            <a:endParaRPr lang="ar-IQ" sz="1000" dirty="0"/>
          </a:p>
        </p:txBody>
      </p:sp>
      <p:pic>
        <p:nvPicPr>
          <p:cNvPr id="9" name="Image 1" descr="C:\Users\K\Documents\Claude\Projects\الخط العربي والزخرفة الإسلامية\الأسبوع 01\assets\zabad_arabic.jpg">    </p:cNvPr>
          <p:cNvPicPr>
            <a:picLocks noChangeAspect="1"/>
          </p:cNvPicPr>
          <p:nvPr/>
        </p:nvPicPr>
        <p:blipFill>
          <a:blip r:embed="rId2"/>
          <a:stretch>
            <a:fillRect/>
          </a:stretch>
        </p:blipFill>
        <p:spPr>
          <a:xfrm>
            <a:off x="3110332" y="3840480"/>
            <a:ext cx="5971032" cy="822960"/>
          </a:xfrm>
          <a:prstGeom prst="rect">
            <a:avLst/>
          </a:prstGeom>
        </p:spPr>
      </p:pic>
      <p:sp>
        <p:nvSpPr>
          <p:cNvPr id="10" name="Text 5"/>
          <p:cNvSpPr txBox="1"/>
          <p:nvPr/>
        </p:nvSpPr>
        <p:spPr>
          <a:xfrm>
            <a:off x="1298448" y="4681728"/>
            <a:ext cx="9601200" cy="274320"/>
          </a:xfrm>
          <a:prstGeom prst="rect">
            <a:avLst/>
          </a:prstGeom>
          <a:noFill/>
          <a:ln/>
        </p:spPr>
        <p:txBody>
          <a:bodyPr wrap="square" lIns="0" tIns="0" rIns="0" bIns="0" rtlCol="0" anchor="t"/>
          <a:lstStyle/>
          <a:p>
            <a:pPr rtl="1" algn="ctr" indent="0" marL="0">
              <a:buNone/>
            </a:pPr>
            <a:r>
              <a:rPr lang="ar-IQ" altLang="en-US" sz="1100" dirty="0">
                <a:solidFill>
                  <a:srgbClr val="6A6258"/>
                </a:solidFill>
                <a:latin typeface="Arial" pitchFamily="34" charset="0"/>
                <a:ea typeface="Arial" pitchFamily="34" charset="-122"/>
                <a:cs typeface="Arial" pitchFamily="34" charset="-120"/>
              </a:rPr>
              <a:t>السطر العربي وحده · بحسب </a:t>
            </a:r>
            <a:r>
              <a:rPr lang="en-US" altLang="en-US" sz="1100" dirty="0">
                <a:solidFill>
                  <a:srgbClr val="6A6258"/>
                </a:solidFill>
                <a:latin typeface="Arial" pitchFamily="34" charset="0"/>
                <a:ea typeface="Arial" pitchFamily="34" charset="-122"/>
                <a:cs typeface="Arial" pitchFamily="34" charset="-120"/>
              </a:rPr>
              <a:t>Combe</a:t>
            </a:r>
            <a:r>
              <a:rPr lang="ar-IQ" altLang="en-US" sz="1100" dirty="0">
                <a:solidFill>
                  <a:srgbClr val="6A6258"/>
                </a:solidFill>
                <a:latin typeface="Arial" pitchFamily="34" charset="0"/>
                <a:ea typeface="Arial" pitchFamily="34" charset="-122"/>
                <a:cs typeface="Arial" pitchFamily="34" charset="-120"/>
              </a:rPr>
              <a:t> وزملائه 1931 · ملك عام</a:t>
            </a:r>
            <a:endParaRPr lang="ar-IQ" sz="1100" dirty="0"/>
          </a:p>
        </p:txBody>
      </p:sp>
      <p:sp>
        <p:nvSpPr>
          <p:cNvPr id="11" name="Shape 6"/>
          <p:cNvSpPr/>
          <p:nvPr/>
        </p:nvSpPr>
        <p:spPr>
          <a:xfrm>
            <a:off x="9075191" y="5029200"/>
            <a:ext cx="2567864" cy="1051560"/>
          </a:xfrm>
          <a:prstGeom prst="rect">
            <a:avLst/>
          </a:prstGeom>
          <a:solidFill>
            <a:srgbClr val="EFE6D6"/>
          </a:solidFill>
          <a:ln w="12700">
            <a:solidFill>
              <a:srgbClr val="EFE6D6"/>
            </a:solidFill>
            <a:prstDash val="solid"/>
          </a:ln>
        </p:spPr>
      </p:sp>
      <p:sp>
        <p:nvSpPr>
          <p:cNvPr id="12" name="Text 7"/>
          <p:cNvSpPr txBox="1"/>
          <p:nvPr/>
        </p:nvSpPr>
        <p:spPr>
          <a:xfrm>
            <a:off x="9212351" y="5102352"/>
            <a:ext cx="2293544" cy="45720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٥١٢م</a:t>
            </a:r>
            <a:endParaRPr lang="ar-IQ" sz="1800" dirty="0"/>
          </a:p>
        </p:txBody>
      </p:sp>
      <p:sp>
        <p:nvSpPr>
          <p:cNvPr id="13" name="Text 8"/>
          <p:cNvSpPr txBox="1"/>
          <p:nvPr/>
        </p:nvSpPr>
        <p:spPr>
          <a:xfrm>
            <a:off x="9212351" y="5559552"/>
            <a:ext cx="2293544" cy="411480"/>
          </a:xfrm>
          <a:prstGeom prst="rect">
            <a:avLst/>
          </a:prstGeom>
          <a:noFill/>
          <a:ln/>
        </p:spPr>
        <p:txBody>
          <a:bodyPr wrap="square" lIns="0" tIns="0" rIns="0" bIns="0" rtlCol="0" anchor="t"/>
          <a:lstStyle/>
          <a:p>
            <a:pPr rtl="1" algn="ctr" indent="0" marL="0">
              <a:buNone/>
            </a:pPr>
            <a:r>
              <a:rPr lang="ar-IQ" altLang="en-US" sz="1300" dirty="0">
                <a:solidFill>
                  <a:srgbClr val="6A6258"/>
                </a:solidFill>
                <a:latin typeface="Arial" pitchFamily="34" charset="0"/>
                <a:ea typeface="Arial" pitchFamily="34" charset="-122"/>
                <a:cs typeface="Arial" pitchFamily="34" charset="-120"/>
              </a:rPr>
              <a:t>التاريخ</a:t>
            </a:r>
            <a:endParaRPr lang="ar-IQ" sz="1300" dirty="0"/>
          </a:p>
        </p:txBody>
      </p:sp>
      <p:sp>
        <p:nvSpPr>
          <p:cNvPr id="14" name="Shape 9"/>
          <p:cNvSpPr/>
          <p:nvPr/>
        </p:nvSpPr>
        <p:spPr>
          <a:xfrm>
            <a:off x="6233008" y="5029200"/>
            <a:ext cx="2567864" cy="1051560"/>
          </a:xfrm>
          <a:prstGeom prst="rect">
            <a:avLst/>
          </a:prstGeom>
          <a:solidFill>
            <a:srgbClr val="EFE6D6"/>
          </a:solidFill>
          <a:ln w="12700">
            <a:solidFill>
              <a:srgbClr val="EFE6D6"/>
            </a:solidFill>
            <a:prstDash val="solid"/>
          </a:ln>
        </p:spPr>
      </p:sp>
      <p:sp>
        <p:nvSpPr>
          <p:cNvPr id="15" name="Text 10"/>
          <p:cNvSpPr txBox="1"/>
          <p:nvPr/>
        </p:nvSpPr>
        <p:spPr>
          <a:xfrm>
            <a:off x="6370168" y="5102352"/>
            <a:ext cx="2293544" cy="45720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جنوب شرقي حلب</a:t>
            </a:r>
            <a:endParaRPr lang="ar-IQ" sz="1800" dirty="0"/>
          </a:p>
        </p:txBody>
      </p:sp>
      <p:sp>
        <p:nvSpPr>
          <p:cNvPr id="16" name="Text 11"/>
          <p:cNvSpPr txBox="1"/>
          <p:nvPr/>
        </p:nvSpPr>
        <p:spPr>
          <a:xfrm>
            <a:off x="6370168" y="5559552"/>
            <a:ext cx="2293544" cy="411480"/>
          </a:xfrm>
          <a:prstGeom prst="rect">
            <a:avLst/>
          </a:prstGeom>
          <a:noFill/>
          <a:ln/>
        </p:spPr>
        <p:txBody>
          <a:bodyPr wrap="square" lIns="0" tIns="0" rIns="0" bIns="0" rtlCol="0" anchor="t"/>
          <a:lstStyle/>
          <a:p>
            <a:pPr rtl="1" algn="ctr" indent="0" marL="0">
              <a:buNone/>
            </a:pPr>
            <a:r>
              <a:rPr lang="ar-IQ" altLang="en-US" sz="1300" dirty="0">
                <a:solidFill>
                  <a:srgbClr val="6A6258"/>
                </a:solidFill>
                <a:latin typeface="Arial" pitchFamily="34" charset="0"/>
                <a:ea typeface="Arial" pitchFamily="34" charset="-122"/>
                <a:cs typeface="Arial" pitchFamily="34" charset="-120"/>
              </a:rPr>
              <a:t>بين قنّسرين ونهر الفرات</a:t>
            </a:r>
            <a:endParaRPr lang="ar-IQ" sz="1300" dirty="0"/>
          </a:p>
        </p:txBody>
      </p:sp>
      <p:sp>
        <p:nvSpPr>
          <p:cNvPr id="17" name="Shape 12"/>
          <p:cNvSpPr/>
          <p:nvPr/>
        </p:nvSpPr>
        <p:spPr>
          <a:xfrm>
            <a:off x="3390824" y="5029200"/>
            <a:ext cx="2567864" cy="1051560"/>
          </a:xfrm>
          <a:prstGeom prst="rect">
            <a:avLst/>
          </a:prstGeom>
          <a:solidFill>
            <a:srgbClr val="EFE6D6"/>
          </a:solidFill>
          <a:ln w="12700">
            <a:solidFill>
              <a:srgbClr val="EFE6D6"/>
            </a:solidFill>
            <a:prstDash val="solid"/>
          </a:ln>
        </p:spPr>
      </p:sp>
      <p:sp>
        <p:nvSpPr>
          <p:cNvPr id="18" name="Text 13"/>
          <p:cNvSpPr txBox="1"/>
          <p:nvPr/>
        </p:nvSpPr>
        <p:spPr>
          <a:xfrm>
            <a:off x="3527984" y="5102352"/>
            <a:ext cx="2293544" cy="45720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كنيسة مار سركيس</a:t>
            </a:r>
            <a:endParaRPr lang="ar-IQ" sz="1800" dirty="0"/>
          </a:p>
        </p:txBody>
      </p:sp>
      <p:sp>
        <p:nvSpPr>
          <p:cNvPr id="19" name="Text 14"/>
          <p:cNvSpPr txBox="1"/>
          <p:nvPr/>
        </p:nvSpPr>
        <p:spPr>
          <a:xfrm>
            <a:off x="3527984" y="5559552"/>
            <a:ext cx="2293544" cy="411480"/>
          </a:xfrm>
          <a:prstGeom prst="rect">
            <a:avLst/>
          </a:prstGeom>
          <a:noFill/>
          <a:ln/>
        </p:spPr>
        <p:txBody>
          <a:bodyPr wrap="square" lIns="0" tIns="0" rIns="0" bIns="0" rtlCol="0" anchor="t"/>
          <a:lstStyle/>
          <a:p>
            <a:pPr rtl="1" algn="ctr" indent="0" marL="0">
              <a:buNone/>
            </a:pPr>
            <a:r>
              <a:rPr lang="ar-IQ" altLang="en-US" sz="1300" dirty="0">
                <a:solidFill>
                  <a:srgbClr val="6A6258"/>
                </a:solidFill>
                <a:latin typeface="Arial" pitchFamily="34" charset="0"/>
                <a:ea typeface="Arial" pitchFamily="34" charset="-122"/>
                <a:cs typeface="Arial" pitchFamily="34" charset="-120"/>
              </a:rPr>
              <a:t>حجر يعلو واجهتها</a:t>
            </a:r>
            <a:endParaRPr lang="ar-IQ" sz="1300" dirty="0"/>
          </a:p>
        </p:txBody>
      </p:sp>
      <p:sp>
        <p:nvSpPr>
          <p:cNvPr id="20" name="Shape 15"/>
          <p:cNvSpPr/>
          <p:nvPr/>
        </p:nvSpPr>
        <p:spPr>
          <a:xfrm>
            <a:off x="548640" y="5029200"/>
            <a:ext cx="2567864" cy="1051560"/>
          </a:xfrm>
          <a:prstGeom prst="rect">
            <a:avLst/>
          </a:prstGeom>
          <a:solidFill>
            <a:srgbClr val="EFE6D6"/>
          </a:solidFill>
          <a:ln w="12700">
            <a:solidFill>
              <a:srgbClr val="EFE6D6"/>
            </a:solidFill>
            <a:prstDash val="solid"/>
          </a:ln>
        </p:spPr>
      </p:sp>
      <p:sp>
        <p:nvSpPr>
          <p:cNvPr id="21" name="Text 16"/>
          <p:cNvSpPr txBox="1"/>
          <p:nvPr/>
        </p:nvSpPr>
        <p:spPr>
          <a:xfrm>
            <a:off x="685800" y="5102352"/>
            <a:ext cx="2293544" cy="457200"/>
          </a:xfrm>
          <a:prstGeom prst="rect">
            <a:avLst/>
          </a:prstGeom>
          <a:noFill/>
          <a:ln/>
        </p:spPr>
        <p:txBody>
          <a:bodyPr wrap="square" lIns="0" tIns="0" rIns="0" bIns="0" rtlCol="0" anchor="t"/>
          <a:lstStyle/>
          <a:p>
            <a:pPr rtl="1" algn="ctr" indent="0" marL="0">
              <a:buNone/>
            </a:pPr>
            <a:r>
              <a:rPr lang="ar-IQ" altLang="en-US" sz="1800" b="1" dirty="0">
                <a:solidFill>
                  <a:srgbClr val="1F1B17"/>
                </a:solidFill>
                <a:latin typeface="Arial" pitchFamily="34" charset="0"/>
                <a:ea typeface="Arial" pitchFamily="34" charset="-122"/>
                <a:cs typeface="Arial" pitchFamily="34" charset="-120"/>
              </a:rPr>
              <a:t>ثلاث لغات</a:t>
            </a:r>
            <a:endParaRPr lang="ar-IQ" sz="1800" dirty="0"/>
          </a:p>
        </p:txBody>
      </p:sp>
      <p:sp>
        <p:nvSpPr>
          <p:cNvPr id="22" name="Text 17"/>
          <p:cNvSpPr txBox="1"/>
          <p:nvPr/>
        </p:nvSpPr>
        <p:spPr>
          <a:xfrm>
            <a:off x="685800" y="5559552"/>
            <a:ext cx="2293544" cy="411480"/>
          </a:xfrm>
          <a:prstGeom prst="rect">
            <a:avLst/>
          </a:prstGeom>
          <a:noFill/>
          <a:ln/>
        </p:spPr>
        <p:txBody>
          <a:bodyPr wrap="square" lIns="0" tIns="0" rIns="0" bIns="0" rtlCol="0" anchor="t"/>
          <a:lstStyle/>
          <a:p>
            <a:pPr rtl="1" algn="ctr" indent="0" marL="0">
              <a:buNone/>
            </a:pPr>
            <a:r>
              <a:rPr lang="ar-IQ" altLang="en-US" sz="1300" dirty="0">
                <a:solidFill>
                  <a:srgbClr val="6A6258"/>
                </a:solidFill>
                <a:latin typeface="Arial" pitchFamily="34" charset="0"/>
                <a:ea typeface="Arial" pitchFamily="34" charset="-122"/>
                <a:cs typeface="Arial" pitchFamily="34" charset="-120"/>
              </a:rPr>
              <a:t>اليونانية والسريانية والعربية</a:t>
            </a:r>
            <a:endParaRPr lang="ar-IQ"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زبد: نصّه ومعناه</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13</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القراءة: </a:t>
            </a:r>
            <a:r>
              <a:rPr lang="en-US" altLang="en-US" sz="1000" dirty="0">
                <a:solidFill>
                  <a:srgbClr val="6A6258"/>
                </a:solidFill>
                <a:latin typeface="Arial" pitchFamily="34" charset="0"/>
                <a:ea typeface="Arial" pitchFamily="34" charset="-122"/>
                <a:cs typeface="Arial" pitchFamily="34" charset="-120"/>
              </a:rPr>
              <a:t>Grohmann 1971</a:t>
            </a:r>
            <a:r>
              <a:rPr lang="ar-IQ" altLang="en-US" sz="1000" dirty="0">
                <a:solidFill>
                  <a:srgbClr val="6A6258"/>
                </a:solidFill>
                <a:latin typeface="Arial" pitchFamily="34" charset="0"/>
                <a:ea typeface="Arial" pitchFamily="34" charset="-122"/>
                <a:cs typeface="Arial" pitchFamily="34" charset="-120"/>
              </a:rPr>
              <a:t>‏؛ </a:t>
            </a:r>
            <a:r>
              <a:rPr lang="en-US" altLang="en-US" sz="1000" dirty="0">
                <a:solidFill>
                  <a:srgbClr val="6A6258"/>
                </a:solidFill>
                <a:latin typeface="Arial" pitchFamily="34" charset="0"/>
                <a:ea typeface="Arial" pitchFamily="34" charset="-122"/>
                <a:cs typeface="Arial" pitchFamily="34" charset="-120"/>
              </a:rPr>
              <a:t>Bevan 2015</a:t>
            </a:r>
            <a:r>
              <a:rPr lang="ar-IQ" altLang="en-US" sz="1000" dirty="0">
                <a:solidFill>
                  <a:srgbClr val="6A6258"/>
                </a:solidFill>
                <a:latin typeface="Arial" pitchFamily="34" charset="0"/>
                <a:ea typeface="Arial" pitchFamily="34" charset="-122"/>
                <a:cs typeface="Arial" pitchFamily="34" charset="-120"/>
              </a:rPr>
              <a:t> · الأسماء موضع خلاف</a:t>
            </a:r>
            <a:endParaRPr lang="ar-IQ" sz="1000" dirty="0"/>
          </a:p>
        </p:txBody>
      </p:sp>
      <p:pic>
        <p:nvPicPr>
          <p:cNvPr id="7" name="Image 0" descr="C:\Users\K\Documents\Claude\Projects\الخط العربي والزخرفة الإسلامية\الأسبوع 01\assets\zabad_arabic.jpg">    </p:cNvPr>
          <p:cNvPicPr>
            <a:picLocks noChangeAspect="1"/>
          </p:cNvPicPr>
          <p:nvPr/>
        </p:nvPicPr>
        <p:blipFill>
          <a:blip r:embed="rId1"/>
          <a:stretch>
            <a:fillRect/>
          </a:stretch>
        </p:blipFill>
        <p:spPr>
          <a:xfrm>
            <a:off x="2163928" y="1261872"/>
            <a:ext cx="7863840" cy="1084668"/>
          </a:xfrm>
          <a:prstGeom prst="rect">
            <a:avLst/>
          </a:prstGeom>
        </p:spPr>
      </p:pic>
      <p:sp>
        <p:nvSpPr>
          <p:cNvPr id="8" name="Text 4"/>
          <p:cNvSpPr txBox="1"/>
          <p:nvPr/>
        </p:nvSpPr>
        <p:spPr>
          <a:xfrm>
            <a:off x="548640" y="2364828"/>
            <a:ext cx="11094415"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السطر العربي من نقش زبد · بحسب </a:t>
            </a:r>
            <a:r>
              <a:rPr lang="en-US" altLang="en-US" sz="1000" dirty="0">
                <a:solidFill>
                  <a:srgbClr val="6A6258"/>
                </a:solidFill>
                <a:latin typeface="Arial" pitchFamily="34" charset="0"/>
                <a:ea typeface="Arial" pitchFamily="34" charset="-122"/>
                <a:cs typeface="Arial" pitchFamily="34" charset="-120"/>
              </a:rPr>
              <a:t>Combe</a:t>
            </a:r>
            <a:r>
              <a:rPr lang="ar-IQ" altLang="en-US" sz="1000" dirty="0">
                <a:solidFill>
                  <a:srgbClr val="6A6258"/>
                </a:solidFill>
                <a:latin typeface="Arial" pitchFamily="34" charset="0"/>
                <a:ea typeface="Arial" pitchFamily="34" charset="-122"/>
                <a:cs typeface="Arial" pitchFamily="34" charset="-120"/>
              </a:rPr>
              <a:t> وزملائه 1931 · ملك عام</a:t>
            </a:r>
            <a:endParaRPr lang="ar-IQ" sz="1000" dirty="0"/>
          </a:p>
        </p:txBody>
      </p:sp>
      <p:sp>
        <p:nvSpPr>
          <p:cNvPr id="9" name="Shape 5"/>
          <p:cNvSpPr/>
          <p:nvPr/>
        </p:nvSpPr>
        <p:spPr>
          <a:xfrm>
            <a:off x="1463040" y="2730588"/>
            <a:ext cx="9265615" cy="1183044"/>
          </a:xfrm>
          <a:prstGeom prst="rect">
            <a:avLst/>
          </a:prstGeom>
          <a:solidFill>
            <a:srgbClr val="EFE6D6"/>
          </a:solidFill>
          <a:ln w="12700">
            <a:solidFill>
              <a:srgbClr val="EFE6D6"/>
            </a:solidFill>
            <a:prstDash val="solid"/>
          </a:ln>
        </p:spPr>
      </p:sp>
      <p:sp>
        <p:nvSpPr>
          <p:cNvPr id="10" name="Shape 6"/>
          <p:cNvSpPr/>
          <p:nvPr/>
        </p:nvSpPr>
        <p:spPr>
          <a:xfrm>
            <a:off x="1463040" y="2730588"/>
            <a:ext cx="9265615" cy="1183044"/>
          </a:xfrm>
          <a:prstGeom prst="rect">
            <a:avLst/>
          </a:prstGeom>
          <a:ln w="22225">
            <a:solidFill>
              <a:srgbClr val="A86F24"/>
            </a:solidFill>
            <a:prstDash val="solid"/>
          </a:ln>
        </p:spPr>
      </p:sp>
      <p:sp>
        <p:nvSpPr>
          <p:cNvPr id="11" name="Shape 7"/>
          <p:cNvSpPr/>
          <p:nvPr/>
        </p:nvSpPr>
        <p:spPr>
          <a:xfrm>
            <a:off x="1545336" y="2812884"/>
            <a:ext cx="9101023" cy="1018452"/>
          </a:xfrm>
          <a:prstGeom prst="rect">
            <a:avLst/>
          </a:prstGeom>
          <a:ln w="9525">
            <a:solidFill>
              <a:srgbClr val="A86F24"/>
            </a:solidFill>
            <a:prstDash val="solid"/>
          </a:ln>
        </p:spPr>
      </p:sp>
      <p:sp>
        <p:nvSpPr>
          <p:cNvPr id="12" name="Shape 8"/>
          <p:cNvSpPr/>
          <p:nvPr/>
        </p:nvSpPr>
        <p:spPr>
          <a:xfrm rot="16200000">
            <a:off x="10473008" y="3116370"/>
            <a:ext cx="922775" cy="411480"/>
          </a:xfrm>
          <a:prstGeom prst="triangle">
            <a:avLst/>
          </a:prstGeom>
          <a:ln w="22225">
            <a:solidFill>
              <a:srgbClr val="A86F24"/>
            </a:solidFill>
            <a:prstDash val="solid"/>
          </a:ln>
        </p:spPr>
      </p:sp>
      <p:sp>
        <p:nvSpPr>
          <p:cNvPr id="13" name="Shape 9"/>
          <p:cNvSpPr/>
          <p:nvPr/>
        </p:nvSpPr>
        <p:spPr>
          <a:xfrm rot="5400000">
            <a:off x="795913" y="3116370"/>
            <a:ext cx="922775" cy="411480"/>
          </a:xfrm>
          <a:prstGeom prst="triangle">
            <a:avLst/>
          </a:prstGeom>
          <a:ln w="22225">
            <a:solidFill>
              <a:srgbClr val="A86F24"/>
            </a:solidFill>
            <a:prstDash val="solid"/>
          </a:ln>
        </p:spPr>
      </p:sp>
      <p:sp>
        <p:nvSpPr>
          <p:cNvPr id="14" name="Text 10"/>
          <p:cNvSpPr txBox="1"/>
          <p:nvPr/>
        </p:nvSpPr>
        <p:spPr>
          <a:xfrm>
            <a:off x="1828800" y="2840316"/>
            <a:ext cx="8534095" cy="963588"/>
          </a:xfrm>
          <a:prstGeom prst="rect">
            <a:avLst/>
          </a:prstGeom>
          <a:noFill/>
          <a:ln/>
        </p:spPr>
        <p:txBody>
          <a:bodyPr wrap="square" lIns="0" tIns="0" rIns="0" bIns="0" rtlCol="0" anchor="ctr"/>
          <a:lstStyle/>
          <a:p>
            <a:pPr rtl="1" algn="ctr" indent="0" marL="0">
              <a:spcAft>
                <a:spcPts val="400"/>
              </a:spcAft>
              <a:buNone/>
            </a:pPr>
            <a:r>
              <a:rPr lang="ar-IQ" altLang="en-US" sz="1900" b="1" dirty="0">
                <a:solidFill>
                  <a:srgbClr val="1F1B17"/>
                </a:solidFill>
                <a:latin typeface="Arial" pitchFamily="34" charset="0"/>
                <a:ea typeface="Arial" pitchFamily="34" charset="-122"/>
                <a:cs typeface="Arial" pitchFamily="34" charset="-120"/>
              </a:rPr>
              <a:t>[ذ]كر الإله سرجو بر أمت منفو وهنيئو بر مر القيس</a:t>
            </a:r>
            <a:endParaRPr lang="ar-IQ" sz="1900" dirty="0"/>
          </a:p>
          <a:p>
            <a:pPr rtl="1" algn="ctr" indent="0" marL="0">
              <a:spcAft>
                <a:spcPts val="400"/>
              </a:spcAft>
              <a:buNone/>
            </a:pPr>
            <a:r>
              <a:rPr lang="ar-IQ" altLang="en-US" sz="1900" b="1" dirty="0">
                <a:solidFill>
                  <a:srgbClr val="1F1B17"/>
                </a:solidFill>
                <a:latin typeface="Arial" pitchFamily="34" charset="0"/>
                <a:ea typeface="Arial" pitchFamily="34" charset="-122"/>
                <a:cs typeface="Arial" pitchFamily="34" charset="-120"/>
              </a:rPr>
              <a:t>وسرجو بر سعدو وسيرو وشريحو</a:t>
            </a:r>
            <a:endParaRPr lang="ar-IQ" sz="1900" dirty="0"/>
          </a:p>
        </p:txBody>
      </p:sp>
      <p:sp>
        <p:nvSpPr>
          <p:cNvPr id="15" name="Text 11"/>
          <p:cNvSpPr txBox="1"/>
          <p:nvPr/>
        </p:nvSpPr>
        <p:spPr>
          <a:xfrm>
            <a:off x="10042855" y="4041648"/>
            <a:ext cx="1600200" cy="347472"/>
          </a:xfrm>
          <a:prstGeom prst="rect">
            <a:avLst/>
          </a:prstGeom>
          <a:noFill/>
          <a:ln/>
        </p:spPr>
        <p:txBody>
          <a:bodyPr wrap="square" lIns="0" tIns="0" rIns="0" bIns="0" rtlCol="0" anchor="ctr"/>
          <a:lstStyle/>
          <a:p>
            <a:pPr rtl="1" algn="r" indent="0" marL="0">
              <a:buNone/>
            </a:pPr>
            <a:r>
              <a:rPr lang="ar-IQ" altLang="en-US" sz="1400" b="1" dirty="0">
                <a:solidFill>
                  <a:srgbClr val="A86F24"/>
                </a:solidFill>
                <a:latin typeface="Arial" pitchFamily="34" charset="0"/>
                <a:ea typeface="Arial" pitchFamily="34" charset="-122"/>
                <a:cs typeface="Arial" pitchFamily="34" charset="-120"/>
              </a:rPr>
              <a:t>مفاتيح القراءة:</a:t>
            </a:r>
            <a:endParaRPr lang="ar-IQ" sz="1400" dirty="0"/>
          </a:p>
        </p:txBody>
      </p:sp>
      <p:sp>
        <p:nvSpPr>
          <p:cNvPr id="16" name="Shape 12"/>
          <p:cNvSpPr/>
          <p:nvPr/>
        </p:nvSpPr>
        <p:spPr>
          <a:xfrm>
            <a:off x="8122615" y="4041648"/>
            <a:ext cx="1737360" cy="347472"/>
          </a:xfrm>
          <a:prstGeom prst="roundRect">
            <a:avLst>
              <a:gd name="adj" fmla="val 50000"/>
            </a:avLst>
          </a:prstGeom>
          <a:solidFill>
            <a:srgbClr val="FFFFFF"/>
          </a:solidFill>
          <a:ln w="12700">
            <a:solidFill>
              <a:srgbClr val="D6CBB7"/>
            </a:solidFill>
            <a:prstDash val="solid"/>
          </a:ln>
        </p:spPr>
      </p:sp>
      <p:sp>
        <p:nvSpPr>
          <p:cNvPr id="17" name="Text 13"/>
          <p:cNvSpPr txBox="1"/>
          <p:nvPr/>
        </p:nvSpPr>
        <p:spPr>
          <a:xfrm>
            <a:off x="8122615"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ذكر = ليذكر (دعاء)</a:t>
            </a:r>
            <a:endParaRPr lang="ar-IQ" sz="1250" dirty="0"/>
          </a:p>
        </p:txBody>
      </p:sp>
      <p:sp>
        <p:nvSpPr>
          <p:cNvPr id="18" name="Shape 14"/>
          <p:cNvSpPr/>
          <p:nvPr/>
        </p:nvSpPr>
        <p:spPr>
          <a:xfrm>
            <a:off x="6275527" y="4041648"/>
            <a:ext cx="1737360" cy="347472"/>
          </a:xfrm>
          <a:prstGeom prst="roundRect">
            <a:avLst>
              <a:gd name="adj" fmla="val 50000"/>
            </a:avLst>
          </a:prstGeom>
          <a:solidFill>
            <a:srgbClr val="FFFFFF"/>
          </a:solidFill>
          <a:ln w="12700">
            <a:solidFill>
              <a:srgbClr val="D6CBB7"/>
            </a:solidFill>
            <a:prstDash val="solid"/>
          </a:ln>
        </p:spPr>
      </p:sp>
      <p:sp>
        <p:nvSpPr>
          <p:cNvPr id="19" name="Text 15"/>
          <p:cNvSpPr txBox="1"/>
          <p:nvPr/>
        </p:nvSpPr>
        <p:spPr>
          <a:xfrm>
            <a:off x="6275527"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الإله = الله</a:t>
            </a:r>
            <a:endParaRPr lang="ar-IQ" sz="1250" dirty="0"/>
          </a:p>
        </p:txBody>
      </p:sp>
      <p:sp>
        <p:nvSpPr>
          <p:cNvPr id="20" name="Shape 16"/>
          <p:cNvSpPr/>
          <p:nvPr/>
        </p:nvSpPr>
        <p:spPr>
          <a:xfrm>
            <a:off x="4428439" y="4041648"/>
            <a:ext cx="1737360" cy="347472"/>
          </a:xfrm>
          <a:prstGeom prst="roundRect">
            <a:avLst>
              <a:gd name="adj" fmla="val 50000"/>
            </a:avLst>
          </a:prstGeom>
          <a:solidFill>
            <a:srgbClr val="FFFFFF"/>
          </a:solidFill>
          <a:ln w="12700">
            <a:solidFill>
              <a:srgbClr val="D6CBB7"/>
            </a:solidFill>
            <a:prstDash val="solid"/>
          </a:ln>
        </p:spPr>
      </p:sp>
      <p:sp>
        <p:nvSpPr>
          <p:cNvPr id="21" name="Text 17"/>
          <p:cNvSpPr txBox="1"/>
          <p:nvPr/>
        </p:nvSpPr>
        <p:spPr>
          <a:xfrm>
            <a:off x="4428439"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بر = ابن</a:t>
            </a:r>
            <a:endParaRPr lang="ar-IQ" sz="1250" dirty="0"/>
          </a:p>
        </p:txBody>
      </p:sp>
      <p:sp>
        <p:nvSpPr>
          <p:cNvPr id="22" name="Shape 18"/>
          <p:cNvSpPr/>
          <p:nvPr/>
        </p:nvSpPr>
        <p:spPr>
          <a:xfrm>
            <a:off x="2581351" y="4041648"/>
            <a:ext cx="1737360" cy="347472"/>
          </a:xfrm>
          <a:prstGeom prst="roundRect">
            <a:avLst>
              <a:gd name="adj" fmla="val 50000"/>
            </a:avLst>
          </a:prstGeom>
          <a:solidFill>
            <a:srgbClr val="FFFFFF"/>
          </a:solidFill>
          <a:ln w="12700">
            <a:solidFill>
              <a:srgbClr val="D6CBB7"/>
            </a:solidFill>
            <a:prstDash val="solid"/>
          </a:ln>
        </p:spPr>
      </p:sp>
      <p:sp>
        <p:nvSpPr>
          <p:cNvPr id="23" name="Text 19"/>
          <p:cNvSpPr txBox="1"/>
          <p:nvPr/>
        </p:nvSpPr>
        <p:spPr>
          <a:xfrm>
            <a:off x="2581351"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سرجو = سرجيوس</a:t>
            </a:r>
            <a:endParaRPr lang="ar-IQ" sz="1250" dirty="0"/>
          </a:p>
        </p:txBody>
      </p:sp>
      <p:sp>
        <p:nvSpPr>
          <p:cNvPr id="24" name="Shape 20"/>
          <p:cNvSpPr/>
          <p:nvPr/>
        </p:nvSpPr>
        <p:spPr>
          <a:xfrm>
            <a:off x="734263" y="4041648"/>
            <a:ext cx="1737360" cy="347472"/>
          </a:xfrm>
          <a:prstGeom prst="roundRect">
            <a:avLst>
              <a:gd name="adj" fmla="val 50000"/>
            </a:avLst>
          </a:prstGeom>
          <a:solidFill>
            <a:srgbClr val="FFFFFF"/>
          </a:solidFill>
          <a:ln w="12700">
            <a:solidFill>
              <a:srgbClr val="D6CBB7"/>
            </a:solidFill>
            <a:prstDash val="solid"/>
          </a:ln>
        </p:spPr>
      </p:sp>
      <p:sp>
        <p:nvSpPr>
          <p:cNvPr id="25" name="Text 21"/>
          <p:cNvSpPr txBox="1"/>
          <p:nvPr/>
        </p:nvSpPr>
        <p:spPr>
          <a:xfrm>
            <a:off x="734263"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مر القيس = امرؤ القيس</a:t>
            </a:r>
            <a:endParaRPr lang="ar-IQ" sz="1250" dirty="0"/>
          </a:p>
        </p:txBody>
      </p:sp>
      <p:sp>
        <p:nvSpPr>
          <p:cNvPr id="26" name="Shape 22"/>
          <p:cNvSpPr/>
          <p:nvPr/>
        </p:nvSpPr>
        <p:spPr>
          <a:xfrm>
            <a:off x="548640" y="4572000"/>
            <a:ext cx="11094415" cy="1508760"/>
          </a:xfrm>
          <a:prstGeom prst="rect">
            <a:avLst/>
          </a:prstGeom>
          <a:solidFill>
            <a:srgbClr val="E4EBF3"/>
          </a:solidFill>
          <a:ln w="12700">
            <a:solidFill>
              <a:srgbClr val="E4EBF3"/>
            </a:solidFill>
            <a:prstDash val="solid"/>
          </a:ln>
        </p:spPr>
      </p:sp>
      <p:sp>
        <p:nvSpPr>
          <p:cNvPr id="27" name="Text 23"/>
          <p:cNvSpPr txBox="1"/>
          <p:nvPr/>
        </p:nvSpPr>
        <p:spPr>
          <a:xfrm>
            <a:off x="10454335" y="4681728"/>
            <a:ext cx="960120" cy="347472"/>
          </a:xfrm>
          <a:prstGeom prst="rect">
            <a:avLst/>
          </a:prstGeom>
          <a:noFill/>
          <a:ln/>
        </p:spPr>
        <p:txBody>
          <a:bodyPr wrap="square" lIns="0" tIns="0" rIns="0" bIns="0" rtlCol="0" anchor="t"/>
          <a:lstStyle/>
          <a:p>
            <a:pPr rtl="1" algn="r" indent="0" marL="0">
              <a:buNone/>
            </a:pPr>
            <a:r>
              <a:rPr lang="ar-IQ" altLang="en-US" sz="1600" b="1" dirty="0">
                <a:solidFill>
                  <a:srgbClr val="24507F"/>
                </a:solidFill>
                <a:latin typeface="Arial" pitchFamily="34" charset="0"/>
                <a:ea typeface="Arial" pitchFamily="34" charset="-122"/>
                <a:cs typeface="Arial" pitchFamily="34" charset="-120"/>
              </a:rPr>
              <a:t>المعنى</a:t>
            </a:r>
            <a:endParaRPr lang="ar-IQ" sz="1600" dirty="0"/>
          </a:p>
        </p:txBody>
      </p:sp>
      <p:sp>
        <p:nvSpPr>
          <p:cNvPr id="28" name="Text 24"/>
          <p:cNvSpPr txBox="1"/>
          <p:nvPr/>
        </p:nvSpPr>
        <p:spPr>
          <a:xfrm>
            <a:off x="822960" y="4681728"/>
            <a:ext cx="9494215" cy="1325880"/>
          </a:xfrm>
          <a:prstGeom prst="rect">
            <a:avLst/>
          </a:prstGeom>
          <a:noFill/>
          <a:ln/>
        </p:spPr>
        <p:txBody>
          <a:bodyPr wrap="square" lIns="0" tIns="0" rIns="0" bIns="0" rtlCol="0" anchor="ctr"/>
          <a:lstStyle/>
          <a:p>
            <a:pPr rtl="1" algn="r" indent="0" marL="0">
              <a:buNone/>
            </a:pPr>
            <a:r>
              <a:rPr lang="ar-IQ" altLang="en-US" sz="1500" dirty="0">
                <a:solidFill>
                  <a:srgbClr val="1F1B17"/>
                </a:solidFill>
                <a:latin typeface="Arial" pitchFamily="34" charset="0"/>
                <a:ea typeface="Arial" pitchFamily="34" charset="-122"/>
                <a:cs typeface="Arial" pitchFamily="34" charset="-120"/>
              </a:rPr>
              <a:t>ليذكرِ الإلهُ بالخير سرجيوسَ بنَ أمةِ مناف، وهانئاً بنَ امرئ القيس، وسرجيوسَ بنَ سعد، وسيراً، وشُريحاً. وهم بُناة كنيسة مار سركيس أو المتبرّعون ببنائها. والواو في أواخر الأسماء (سرجو، سعدو، شريحو) بقيّة من عادة الكتابة النبطية.</a:t>
            </a:r>
            <a:endParaRPr lang="ar-IQ"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حرّان — ٥٦٨م</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14</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ص٥ · القراءة والتاريخ البُصري: </a:t>
            </a:r>
            <a:r>
              <a:rPr lang="en-US" altLang="en-US" sz="1000" dirty="0">
                <a:solidFill>
                  <a:srgbClr val="6A6258"/>
                </a:solidFill>
                <a:latin typeface="Arial" pitchFamily="34" charset="0"/>
                <a:ea typeface="Arial" pitchFamily="34" charset="-122"/>
                <a:cs typeface="Arial" pitchFamily="34" charset="-120"/>
              </a:rPr>
              <a:t>Harran inscription</a:t>
            </a:r>
            <a:endParaRPr lang="ar-IQ" sz="1000" dirty="0"/>
          </a:p>
        </p:txBody>
      </p:sp>
      <p:pic>
        <p:nvPicPr>
          <p:cNvPr id="7" name="Image 0" descr="C:\Users\K\Documents\Claude\Projects\الخط العربي والزخرفة الإسلامية\الأسبوع 01\assets\harran_stone.jpg">    </p:cNvPr>
          <p:cNvPicPr>
            <a:picLocks noChangeAspect="1"/>
          </p:cNvPicPr>
          <p:nvPr/>
        </p:nvPicPr>
        <p:blipFill>
          <a:blip r:embed="rId1"/>
          <a:stretch>
            <a:fillRect/>
          </a:stretch>
        </p:blipFill>
        <p:spPr>
          <a:xfrm>
            <a:off x="1188720" y="1325880"/>
            <a:ext cx="9811512" cy="2011680"/>
          </a:xfrm>
          <a:prstGeom prst="rect">
            <a:avLst/>
          </a:prstGeom>
        </p:spPr>
      </p:pic>
      <p:sp>
        <p:nvSpPr>
          <p:cNvPr id="8" name="Text 4"/>
          <p:cNvSpPr txBox="1"/>
          <p:nvPr/>
        </p:nvSpPr>
        <p:spPr>
          <a:xfrm>
            <a:off x="1188720" y="3383280"/>
            <a:ext cx="9811512"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حجر النقش: اليوناني يميناً ويساراً، والعربي في الأعلى إلى اليمين · ملك عام</a:t>
            </a:r>
            <a:endParaRPr lang="ar-IQ" sz="1000" dirty="0"/>
          </a:p>
        </p:txBody>
      </p:sp>
      <p:pic>
        <p:nvPicPr>
          <p:cNvPr id="9" name="Image 1" descr="C:\Users\K\Documents\Claude\Projects\الخط العربي والزخرفة الإسلامية\الأسبوع 01\assets\harran_lbw561.jpg">    </p:cNvPr>
          <p:cNvPicPr>
            <a:picLocks noChangeAspect="1"/>
          </p:cNvPicPr>
          <p:nvPr/>
        </p:nvPicPr>
        <p:blipFill>
          <a:blip r:embed="rId2"/>
          <a:stretch>
            <a:fillRect/>
          </a:stretch>
        </p:blipFill>
        <p:spPr>
          <a:xfrm>
            <a:off x="548640" y="3767328"/>
            <a:ext cx="4754880" cy="1956816"/>
          </a:xfrm>
          <a:prstGeom prst="rect">
            <a:avLst/>
          </a:prstGeom>
        </p:spPr>
      </p:pic>
      <p:sp>
        <p:nvSpPr>
          <p:cNvPr id="10" name="Text 5"/>
          <p:cNvSpPr txBox="1"/>
          <p:nvPr/>
        </p:nvSpPr>
        <p:spPr>
          <a:xfrm>
            <a:off x="548640" y="5760720"/>
            <a:ext cx="4754880"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رسم النقش · مدوّنة </a:t>
            </a:r>
            <a:r>
              <a:rPr lang="en-US" altLang="en-US" sz="1000" dirty="0">
                <a:solidFill>
                  <a:srgbClr val="6A6258"/>
                </a:solidFill>
                <a:latin typeface="Arial" pitchFamily="34" charset="0"/>
                <a:ea typeface="Arial" pitchFamily="34" charset="-122"/>
                <a:cs typeface="Arial" pitchFamily="34" charset="-120"/>
              </a:rPr>
              <a:t>Le Bas–Waddington</a:t>
            </a:r>
            <a:r>
              <a:rPr lang="ar-IQ" altLang="en-US" sz="1000" dirty="0">
                <a:solidFill>
                  <a:srgbClr val="6A6258"/>
                </a:solidFill>
                <a:latin typeface="Arial" pitchFamily="34" charset="0"/>
                <a:ea typeface="Arial" pitchFamily="34" charset="-122"/>
                <a:cs typeface="Arial" pitchFamily="34" charset="-120"/>
              </a:rPr>
              <a:t> · ملك عام</a:t>
            </a:r>
            <a:endParaRPr lang="ar-IQ" sz="1000" dirty="0"/>
          </a:p>
        </p:txBody>
      </p:sp>
      <p:sp>
        <p:nvSpPr>
          <p:cNvPr id="11" name="Text 6"/>
          <p:cNvSpPr txBox="1"/>
          <p:nvPr/>
        </p:nvSpPr>
        <p:spPr>
          <a:xfrm>
            <a:off x="5623560" y="3767328"/>
            <a:ext cx="6019495" cy="1371600"/>
          </a:xfrm>
          <a:prstGeom prst="rect">
            <a:avLst/>
          </a:prstGeom>
          <a:noFill/>
          <a:ln/>
        </p:spPr>
        <p:txBody>
          <a:bodyPr wrap="square" lIns="0" tIns="0" rIns="0" bIns="0" rtlCol="0" anchor="t"/>
          <a:lstStyle/>
          <a:p>
            <a:pPr rtl="1" algn="r" marL="203200" indent="-203200">
              <a:spcAft>
                <a:spcPts val="400"/>
              </a:spcAft>
              <a:buSzPct val="100000"/>
              <a:buChar char="◆"/>
            </a:pPr>
            <a:r>
              <a:rPr lang="ar-IQ" altLang="en-US" sz="1500" b="1" dirty="0">
                <a:solidFill>
                  <a:srgbClr val="1F1B17"/>
                </a:solidFill>
                <a:latin typeface="Arial" pitchFamily="34" charset="0"/>
                <a:ea typeface="Arial" pitchFamily="34" charset="-122"/>
                <a:cs typeface="Arial" pitchFamily="34" charset="-120"/>
              </a:rPr>
              <a:t>٥٦٨م: سنة ٤٦٣ بالتقويم البُصري</a:t>
            </a:r>
            <a:endParaRPr lang="ar-IQ" sz="1500" dirty="0"/>
          </a:p>
          <a:p>
            <a:pPr rtl="1" algn="r" marL="203200" indent="-203200">
              <a:spcAft>
                <a:spcPts val="400"/>
              </a:spcAft>
              <a:buSzPct val="100000"/>
              <a:buChar char="◆"/>
            </a:pPr>
            <a:r>
              <a:rPr lang="ar-IQ" altLang="en-US" sz="1500" dirty="0">
                <a:solidFill>
                  <a:srgbClr val="1F1B17"/>
                </a:solidFill>
                <a:latin typeface="Arial" pitchFamily="34" charset="0"/>
                <a:ea typeface="Arial" pitchFamily="34" charset="-122"/>
                <a:cs typeface="Arial" pitchFamily="34" charset="-120"/>
              </a:rPr>
              <a:t>حرّان اللجاة، جنوب دمشق</a:t>
            </a:r>
            <a:endParaRPr lang="ar-IQ" sz="1500" dirty="0"/>
          </a:p>
          <a:p>
            <a:pPr rtl="1" algn="r" marL="203200" indent="-203200">
              <a:spcAft>
                <a:spcPts val="400"/>
              </a:spcAft>
              <a:buSzPct val="100000"/>
              <a:buChar char="◆"/>
            </a:pPr>
            <a:r>
              <a:rPr lang="ar-IQ" altLang="en-US" sz="1500" dirty="0">
                <a:solidFill>
                  <a:srgbClr val="1F1B17"/>
                </a:solidFill>
                <a:latin typeface="Arial" pitchFamily="34" charset="0"/>
                <a:ea typeface="Arial" pitchFamily="34" charset="-122"/>
                <a:cs typeface="Arial" pitchFamily="34" charset="-120"/>
              </a:rPr>
              <a:t>حجر يعلو باب كنيسة (مشهد القديس يوحنا)</a:t>
            </a:r>
            <a:endParaRPr lang="ar-IQ" sz="1500" dirty="0"/>
          </a:p>
          <a:p>
            <a:pPr rtl="1" algn="r" marL="203200" indent="-203200">
              <a:spcAft>
                <a:spcPts val="400"/>
              </a:spcAft>
              <a:buSzPct val="100000"/>
              <a:buChar char="◆"/>
            </a:pPr>
            <a:r>
              <a:rPr lang="ar-IQ" altLang="en-US" sz="1500" dirty="0">
                <a:solidFill>
                  <a:srgbClr val="1F1B17"/>
                </a:solidFill>
                <a:latin typeface="Arial" pitchFamily="34" charset="0"/>
                <a:ea typeface="Arial" pitchFamily="34" charset="-122"/>
                <a:cs typeface="Arial" pitchFamily="34" charset="-120"/>
              </a:rPr>
              <a:t>بلغتين: اليونانية والعربية</a:t>
            </a:r>
            <a:endParaRPr lang="ar-IQ" sz="1500" dirty="0"/>
          </a:p>
        </p:txBody>
      </p:sp>
      <p:sp>
        <p:nvSpPr>
          <p:cNvPr id="12" name="Shape 7"/>
          <p:cNvSpPr/>
          <p:nvPr/>
        </p:nvSpPr>
        <p:spPr>
          <a:xfrm>
            <a:off x="5623560" y="5138928"/>
            <a:ext cx="6019495" cy="868680"/>
          </a:xfrm>
          <a:prstGeom prst="rect">
            <a:avLst/>
          </a:prstGeom>
          <a:solidFill>
            <a:srgbClr val="E4EBF3"/>
          </a:solidFill>
          <a:ln w="12700">
            <a:solidFill>
              <a:srgbClr val="E4EBF3"/>
            </a:solidFill>
            <a:prstDash val="solid"/>
          </a:ln>
        </p:spPr>
      </p:sp>
      <p:sp>
        <p:nvSpPr>
          <p:cNvPr id="13" name="Text 8"/>
          <p:cNvSpPr txBox="1"/>
          <p:nvPr/>
        </p:nvSpPr>
        <p:spPr>
          <a:xfrm>
            <a:off x="5806440" y="5138928"/>
            <a:ext cx="5653735" cy="868680"/>
          </a:xfrm>
          <a:prstGeom prst="rect">
            <a:avLst/>
          </a:prstGeom>
          <a:noFill/>
          <a:ln/>
        </p:spPr>
        <p:txBody>
          <a:bodyPr wrap="square" lIns="0" tIns="0" rIns="0" bIns="0" rtlCol="0" anchor="ctr"/>
          <a:lstStyle/>
          <a:p>
            <a:pPr rtl="1" algn="r" indent="0" marL="0">
              <a:buNone/>
            </a:pPr>
            <a:r>
              <a:rPr lang="ar-IQ" altLang="en-US" sz="1400" dirty="0">
                <a:solidFill>
                  <a:srgbClr val="1F1B17"/>
                </a:solidFill>
                <a:latin typeface="Arial" pitchFamily="34" charset="0"/>
                <a:ea typeface="Arial" pitchFamily="34" charset="-122"/>
                <a:cs typeface="Arial" pitchFamily="34" charset="-120"/>
              </a:rPr>
              <a:t>يذكر النص العربي أن شرحيل بن ظالم بنى هذا «المرطول» (المشهد) سنة ٤٦٣، بعد «مفسد خيبر» بعام.</a:t>
            </a:r>
            <a:endParaRPr lang="ar-IQ"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حرّان: نصّه ومعناه</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15</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القراءة: </a:t>
            </a:r>
            <a:r>
              <a:rPr lang="en-US" altLang="en-US" sz="1000" dirty="0">
                <a:solidFill>
                  <a:srgbClr val="6A6258"/>
                </a:solidFill>
                <a:latin typeface="Arial" pitchFamily="34" charset="0"/>
                <a:ea typeface="Arial" pitchFamily="34" charset="-122"/>
                <a:cs typeface="Arial" pitchFamily="34" charset="-120"/>
              </a:rPr>
              <a:t>Bevan 2015</a:t>
            </a:r>
            <a:r>
              <a:rPr lang="ar-IQ" altLang="en-US" sz="1000" dirty="0">
                <a:solidFill>
                  <a:srgbClr val="6A6258"/>
                </a:solidFill>
                <a:latin typeface="Arial" pitchFamily="34" charset="0"/>
                <a:ea typeface="Arial" pitchFamily="34" charset="-122"/>
                <a:cs typeface="Arial" pitchFamily="34" charset="-120"/>
              </a:rPr>
              <a:t> · الكتاب، ص٥</a:t>
            </a:r>
            <a:endParaRPr lang="ar-IQ" sz="1000" dirty="0"/>
          </a:p>
        </p:txBody>
      </p:sp>
      <p:pic>
        <p:nvPicPr>
          <p:cNvPr id="7" name="Image 0" descr="C:\Users\K\Documents\Claude\Projects\الخط العربي والزخرفة الإسلامية\الأسبوع 01\assets\harran_lbw561.jpg">    </p:cNvPr>
          <p:cNvPicPr>
            <a:picLocks noChangeAspect="1"/>
          </p:cNvPicPr>
          <p:nvPr/>
        </p:nvPicPr>
        <p:blipFill>
          <a:blip r:embed="rId1"/>
          <a:stretch>
            <a:fillRect/>
          </a:stretch>
        </p:blipFill>
        <p:spPr>
          <a:xfrm>
            <a:off x="548640" y="1759706"/>
            <a:ext cx="3931920" cy="1619517"/>
          </a:xfrm>
          <a:prstGeom prst="rect">
            <a:avLst/>
          </a:prstGeom>
        </p:spPr>
      </p:pic>
      <p:sp>
        <p:nvSpPr>
          <p:cNvPr id="8" name="Text 4"/>
          <p:cNvSpPr txBox="1"/>
          <p:nvPr/>
        </p:nvSpPr>
        <p:spPr>
          <a:xfrm>
            <a:off x="548640" y="3406654"/>
            <a:ext cx="3931920"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رسم النقش · </a:t>
            </a:r>
            <a:r>
              <a:rPr lang="en-US" altLang="en-US" sz="1000" dirty="0">
                <a:solidFill>
                  <a:srgbClr val="6A6258"/>
                </a:solidFill>
                <a:latin typeface="Arial" pitchFamily="34" charset="0"/>
                <a:ea typeface="Arial" pitchFamily="34" charset="-122"/>
                <a:cs typeface="Arial" pitchFamily="34" charset="-120"/>
              </a:rPr>
              <a:t>Le Bas–Waddington</a:t>
            </a:r>
            <a:r>
              <a:rPr lang="ar-IQ" altLang="en-US" sz="1000" dirty="0">
                <a:solidFill>
                  <a:srgbClr val="6A6258"/>
                </a:solidFill>
                <a:latin typeface="Arial" pitchFamily="34" charset="0"/>
                <a:ea typeface="Arial" pitchFamily="34" charset="-122"/>
                <a:cs typeface="Arial" pitchFamily="34" charset="-120"/>
              </a:rPr>
              <a:t> · ملك عام</a:t>
            </a:r>
            <a:endParaRPr lang="ar-IQ" sz="1000" dirty="0"/>
          </a:p>
        </p:txBody>
      </p:sp>
      <p:sp>
        <p:nvSpPr>
          <p:cNvPr id="9" name="Shape 5"/>
          <p:cNvSpPr/>
          <p:nvPr/>
        </p:nvSpPr>
        <p:spPr>
          <a:xfrm>
            <a:off x="5349240" y="1325880"/>
            <a:ext cx="5836615" cy="2487168"/>
          </a:xfrm>
          <a:prstGeom prst="rect">
            <a:avLst/>
          </a:prstGeom>
          <a:solidFill>
            <a:srgbClr val="EFE6D6"/>
          </a:solidFill>
          <a:ln w="12700">
            <a:solidFill>
              <a:srgbClr val="EFE6D6"/>
            </a:solidFill>
            <a:prstDash val="solid"/>
          </a:ln>
        </p:spPr>
      </p:sp>
      <p:sp>
        <p:nvSpPr>
          <p:cNvPr id="10" name="Shape 6"/>
          <p:cNvSpPr/>
          <p:nvPr/>
        </p:nvSpPr>
        <p:spPr>
          <a:xfrm>
            <a:off x="5349240" y="1325880"/>
            <a:ext cx="5836615" cy="2487168"/>
          </a:xfrm>
          <a:prstGeom prst="rect">
            <a:avLst/>
          </a:prstGeom>
          <a:ln w="22225">
            <a:solidFill>
              <a:srgbClr val="A86F24"/>
            </a:solidFill>
            <a:prstDash val="solid"/>
          </a:ln>
        </p:spPr>
      </p:sp>
      <p:sp>
        <p:nvSpPr>
          <p:cNvPr id="11" name="Shape 7"/>
          <p:cNvSpPr/>
          <p:nvPr/>
        </p:nvSpPr>
        <p:spPr>
          <a:xfrm>
            <a:off x="5431536" y="1408176"/>
            <a:ext cx="5672023" cy="2322576"/>
          </a:xfrm>
          <a:prstGeom prst="rect">
            <a:avLst/>
          </a:prstGeom>
          <a:ln w="9525">
            <a:solidFill>
              <a:srgbClr val="A86F24"/>
            </a:solidFill>
            <a:prstDash val="solid"/>
          </a:ln>
        </p:spPr>
      </p:sp>
      <p:sp>
        <p:nvSpPr>
          <p:cNvPr id="12" name="Shape 8"/>
          <p:cNvSpPr/>
          <p:nvPr/>
        </p:nvSpPr>
        <p:spPr>
          <a:xfrm rot="16200000">
            <a:off x="10421600" y="2363724"/>
            <a:ext cx="1939991" cy="411480"/>
          </a:xfrm>
          <a:prstGeom prst="triangle">
            <a:avLst/>
          </a:prstGeom>
          <a:ln w="22225">
            <a:solidFill>
              <a:srgbClr val="A86F24"/>
            </a:solidFill>
            <a:prstDash val="solid"/>
          </a:ln>
        </p:spPr>
      </p:sp>
      <p:sp>
        <p:nvSpPr>
          <p:cNvPr id="13" name="Shape 9"/>
          <p:cNvSpPr/>
          <p:nvPr/>
        </p:nvSpPr>
        <p:spPr>
          <a:xfrm rot="5400000">
            <a:off x="4173504" y="2363724"/>
            <a:ext cx="1939991" cy="411480"/>
          </a:xfrm>
          <a:prstGeom prst="triangle">
            <a:avLst/>
          </a:prstGeom>
          <a:ln w="22225">
            <a:solidFill>
              <a:srgbClr val="A86F24"/>
            </a:solidFill>
            <a:prstDash val="solid"/>
          </a:ln>
        </p:spPr>
      </p:sp>
      <p:sp>
        <p:nvSpPr>
          <p:cNvPr id="14" name="Text 10"/>
          <p:cNvSpPr txBox="1"/>
          <p:nvPr/>
        </p:nvSpPr>
        <p:spPr>
          <a:xfrm>
            <a:off x="5623560" y="1435608"/>
            <a:ext cx="5287975" cy="2267712"/>
          </a:xfrm>
          <a:prstGeom prst="rect">
            <a:avLst/>
          </a:prstGeom>
          <a:noFill/>
          <a:ln/>
        </p:spPr>
        <p:txBody>
          <a:bodyPr wrap="square" lIns="0" tIns="0" rIns="0" bIns="0" rtlCol="0" anchor="ctr"/>
          <a:lstStyle/>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أنا شرحيل بر ظلمو بنيت ذا المرطول</a:t>
            </a:r>
            <a:endParaRPr lang="ar-IQ" sz="1900" dirty="0"/>
          </a:p>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سنت ٤٦٣ بعد مفسد</a:t>
            </a:r>
            <a:endParaRPr lang="ar-IQ" sz="1900" dirty="0"/>
          </a:p>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خيبر</a:t>
            </a:r>
            <a:endParaRPr lang="ar-IQ" sz="1900" dirty="0"/>
          </a:p>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بعم</a:t>
            </a:r>
            <a:endParaRPr lang="ar-IQ" sz="1900" dirty="0"/>
          </a:p>
        </p:txBody>
      </p:sp>
      <p:sp>
        <p:nvSpPr>
          <p:cNvPr id="15" name="Text 11"/>
          <p:cNvSpPr txBox="1"/>
          <p:nvPr/>
        </p:nvSpPr>
        <p:spPr>
          <a:xfrm>
            <a:off x="10042855" y="4041648"/>
            <a:ext cx="1600200" cy="347472"/>
          </a:xfrm>
          <a:prstGeom prst="rect">
            <a:avLst/>
          </a:prstGeom>
          <a:noFill/>
          <a:ln/>
        </p:spPr>
        <p:txBody>
          <a:bodyPr wrap="square" lIns="0" tIns="0" rIns="0" bIns="0" rtlCol="0" anchor="ctr"/>
          <a:lstStyle/>
          <a:p>
            <a:pPr rtl="1" algn="r" indent="0" marL="0">
              <a:buNone/>
            </a:pPr>
            <a:r>
              <a:rPr lang="ar-IQ" altLang="en-US" sz="1400" b="1" dirty="0">
                <a:solidFill>
                  <a:srgbClr val="A86F24"/>
                </a:solidFill>
                <a:latin typeface="Arial" pitchFamily="34" charset="0"/>
                <a:ea typeface="Arial" pitchFamily="34" charset="-122"/>
                <a:cs typeface="Arial" pitchFamily="34" charset="-120"/>
              </a:rPr>
              <a:t>مفاتيح القراءة:</a:t>
            </a:r>
            <a:endParaRPr lang="ar-IQ" sz="1400" dirty="0"/>
          </a:p>
        </p:txBody>
      </p:sp>
      <p:sp>
        <p:nvSpPr>
          <p:cNvPr id="16" name="Shape 12"/>
          <p:cNvSpPr/>
          <p:nvPr/>
        </p:nvSpPr>
        <p:spPr>
          <a:xfrm>
            <a:off x="8399526" y="4041648"/>
            <a:ext cx="1460449" cy="347472"/>
          </a:xfrm>
          <a:prstGeom prst="roundRect">
            <a:avLst>
              <a:gd name="adj" fmla="val 50000"/>
            </a:avLst>
          </a:prstGeom>
          <a:solidFill>
            <a:srgbClr val="FFFFFF"/>
          </a:solidFill>
          <a:ln w="12700">
            <a:solidFill>
              <a:srgbClr val="D6CBB7"/>
            </a:solidFill>
            <a:prstDash val="solid"/>
          </a:ln>
        </p:spPr>
      </p:sp>
      <p:sp>
        <p:nvSpPr>
          <p:cNvPr id="17" name="Text 13"/>
          <p:cNvSpPr txBox="1"/>
          <p:nvPr/>
        </p:nvSpPr>
        <p:spPr>
          <a:xfrm>
            <a:off x="8399526"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بر = ابن</a:t>
            </a:r>
            <a:endParaRPr lang="ar-IQ" sz="1250" dirty="0"/>
          </a:p>
        </p:txBody>
      </p:sp>
      <p:sp>
        <p:nvSpPr>
          <p:cNvPr id="18" name="Shape 14"/>
          <p:cNvSpPr/>
          <p:nvPr/>
        </p:nvSpPr>
        <p:spPr>
          <a:xfrm>
            <a:off x="6829349" y="4041648"/>
            <a:ext cx="1460449" cy="347472"/>
          </a:xfrm>
          <a:prstGeom prst="roundRect">
            <a:avLst>
              <a:gd name="adj" fmla="val 50000"/>
            </a:avLst>
          </a:prstGeom>
          <a:solidFill>
            <a:srgbClr val="FFFFFF"/>
          </a:solidFill>
          <a:ln w="12700">
            <a:solidFill>
              <a:srgbClr val="D6CBB7"/>
            </a:solidFill>
            <a:prstDash val="solid"/>
          </a:ln>
        </p:spPr>
      </p:sp>
      <p:sp>
        <p:nvSpPr>
          <p:cNvPr id="19" name="Text 15"/>
          <p:cNvSpPr txBox="1"/>
          <p:nvPr/>
        </p:nvSpPr>
        <p:spPr>
          <a:xfrm>
            <a:off x="6829349"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ذا = هذا</a:t>
            </a:r>
            <a:endParaRPr lang="ar-IQ" sz="1250" dirty="0"/>
          </a:p>
        </p:txBody>
      </p:sp>
      <p:sp>
        <p:nvSpPr>
          <p:cNvPr id="20" name="Shape 16"/>
          <p:cNvSpPr/>
          <p:nvPr/>
        </p:nvSpPr>
        <p:spPr>
          <a:xfrm>
            <a:off x="5259172" y="4041648"/>
            <a:ext cx="1460449" cy="347472"/>
          </a:xfrm>
          <a:prstGeom prst="roundRect">
            <a:avLst>
              <a:gd name="adj" fmla="val 50000"/>
            </a:avLst>
          </a:prstGeom>
          <a:solidFill>
            <a:srgbClr val="FFFFFF"/>
          </a:solidFill>
          <a:ln w="12700">
            <a:solidFill>
              <a:srgbClr val="D6CBB7"/>
            </a:solidFill>
            <a:prstDash val="solid"/>
          </a:ln>
        </p:spPr>
      </p:sp>
      <p:sp>
        <p:nvSpPr>
          <p:cNvPr id="21" name="Text 17"/>
          <p:cNvSpPr txBox="1"/>
          <p:nvPr/>
        </p:nvSpPr>
        <p:spPr>
          <a:xfrm>
            <a:off x="5259172"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المرطول = المشهد</a:t>
            </a:r>
            <a:endParaRPr lang="ar-IQ" sz="1250" dirty="0"/>
          </a:p>
        </p:txBody>
      </p:sp>
      <p:sp>
        <p:nvSpPr>
          <p:cNvPr id="22" name="Shape 18"/>
          <p:cNvSpPr/>
          <p:nvPr/>
        </p:nvSpPr>
        <p:spPr>
          <a:xfrm>
            <a:off x="3688994" y="4041648"/>
            <a:ext cx="1460449" cy="347472"/>
          </a:xfrm>
          <a:prstGeom prst="roundRect">
            <a:avLst>
              <a:gd name="adj" fmla="val 50000"/>
            </a:avLst>
          </a:prstGeom>
          <a:solidFill>
            <a:srgbClr val="FFFFFF"/>
          </a:solidFill>
          <a:ln w="12700">
            <a:solidFill>
              <a:srgbClr val="D6CBB7"/>
            </a:solidFill>
            <a:prstDash val="solid"/>
          </a:ln>
        </p:spPr>
      </p:sp>
      <p:sp>
        <p:nvSpPr>
          <p:cNvPr id="23" name="Text 19"/>
          <p:cNvSpPr txBox="1"/>
          <p:nvPr/>
        </p:nvSpPr>
        <p:spPr>
          <a:xfrm>
            <a:off x="3688994"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سنت = سنة</a:t>
            </a:r>
            <a:endParaRPr lang="ar-IQ" sz="1250" dirty="0"/>
          </a:p>
        </p:txBody>
      </p:sp>
      <p:sp>
        <p:nvSpPr>
          <p:cNvPr id="24" name="Shape 20"/>
          <p:cNvSpPr/>
          <p:nvPr/>
        </p:nvSpPr>
        <p:spPr>
          <a:xfrm>
            <a:off x="2118817" y="4041648"/>
            <a:ext cx="1460449" cy="347472"/>
          </a:xfrm>
          <a:prstGeom prst="roundRect">
            <a:avLst>
              <a:gd name="adj" fmla="val 50000"/>
            </a:avLst>
          </a:prstGeom>
          <a:solidFill>
            <a:srgbClr val="FFFFFF"/>
          </a:solidFill>
          <a:ln w="12700">
            <a:solidFill>
              <a:srgbClr val="D6CBB7"/>
            </a:solidFill>
            <a:prstDash val="solid"/>
          </a:ln>
        </p:spPr>
      </p:sp>
      <p:sp>
        <p:nvSpPr>
          <p:cNvPr id="25" name="Text 21"/>
          <p:cNvSpPr txBox="1"/>
          <p:nvPr/>
        </p:nvSpPr>
        <p:spPr>
          <a:xfrm>
            <a:off x="2118817"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مفسد = خراب</a:t>
            </a:r>
            <a:endParaRPr lang="ar-IQ" sz="1250" dirty="0"/>
          </a:p>
        </p:txBody>
      </p:sp>
      <p:sp>
        <p:nvSpPr>
          <p:cNvPr id="26" name="Shape 22"/>
          <p:cNvSpPr/>
          <p:nvPr/>
        </p:nvSpPr>
        <p:spPr>
          <a:xfrm>
            <a:off x="548640" y="4041648"/>
            <a:ext cx="1460449" cy="347472"/>
          </a:xfrm>
          <a:prstGeom prst="roundRect">
            <a:avLst>
              <a:gd name="adj" fmla="val 50000"/>
            </a:avLst>
          </a:prstGeom>
          <a:solidFill>
            <a:srgbClr val="FFFFFF"/>
          </a:solidFill>
          <a:ln w="12700">
            <a:solidFill>
              <a:srgbClr val="D6CBB7"/>
            </a:solidFill>
            <a:prstDash val="solid"/>
          </a:ln>
        </p:spPr>
      </p:sp>
      <p:sp>
        <p:nvSpPr>
          <p:cNvPr id="27" name="Text 23"/>
          <p:cNvSpPr txBox="1"/>
          <p:nvPr/>
        </p:nvSpPr>
        <p:spPr>
          <a:xfrm>
            <a:off x="548640"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بعم = بعام</a:t>
            </a:r>
            <a:endParaRPr lang="ar-IQ" sz="1250" dirty="0"/>
          </a:p>
        </p:txBody>
      </p:sp>
      <p:sp>
        <p:nvSpPr>
          <p:cNvPr id="28" name="Shape 24"/>
          <p:cNvSpPr/>
          <p:nvPr/>
        </p:nvSpPr>
        <p:spPr>
          <a:xfrm>
            <a:off x="548640" y="4572000"/>
            <a:ext cx="11094415" cy="1508760"/>
          </a:xfrm>
          <a:prstGeom prst="rect">
            <a:avLst/>
          </a:prstGeom>
          <a:solidFill>
            <a:srgbClr val="E4EBF3"/>
          </a:solidFill>
          <a:ln w="12700">
            <a:solidFill>
              <a:srgbClr val="E4EBF3"/>
            </a:solidFill>
            <a:prstDash val="solid"/>
          </a:ln>
        </p:spPr>
      </p:sp>
      <p:sp>
        <p:nvSpPr>
          <p:cNvPr id="29" name="Text 25"/>
          <p:cNvSpPr txBox="1"/>
          <p:nvPr/>
        </p:nvSpPr>
        <p:spPr>
          <a:xfrm>
            <a:off x="10454335" y="4681728"/>
            <a:ext cx="960120" cy="347472"/>
          </a:xfrm>
          <a:prstGeom prst="rect">
            <a:avLst/>
          </a:prstGeom>
          <a:noFill/>
          <a:ln/>
        </p:spPr>
        <p:txBody>
          <a:bodyPr wrap="square" lIns="0" tIns="0" rIns="0" bIns="0" rtlCol="0" anchor="t"/>
          <a:lstStyle/>
          <a:p>
            <a:pPr rtl="1" algn="r" indent="0" marL="0">
              <a:buNone/>
            </a:pPr>
            <a:r>
              <a:rPr lang="ar-IQ" altLang="en-US" sz="1600" b="1" dirty="0">
                <a:solidFill>
                  <a:srgbClr val="24507F"/>
                </a:solidFill>
                <a:latin typeface="Arial" pitchFamily="34" charset="0"/>
                <a:ea typeface="Arial" pitchFamily="34" charset="-122"/>
                <a:cs typeface="Arial" pitchFamily="34" charset="-120"/>
              </a:rPr>
              <a:t>المعنى</a:t>
            </a:r>
            <a:endParaRPr lang="ar-IQ" sz="1600" dirty="0"/>
          </a:p>
        </p:txBody>
      </p:sp>
      <p:sp>
        <p:nvSpPr>
          <p:cNvPr id="30" name="Text 26"/>
          <p:cNvSpPr txBox="1"/>
          <p:nvPr/>
        </p:nvSpPr>
        <p:spPr>
          <a:xfrm>
            <a:off x="822960" y="4681728"/>
            <a:ext cx="9494215" cy="1325880"/>
          </a:xfrm>
          <a:prstGeom prst="rect">
            <a:avLst/>
          </a:prstGeom>
          <a:noFill/>
          <a:ln/>
        </p:spPr>
        <p:txBody>
          <a:bodyPr wrap="square" lIns="0" tIns="0" rIns="0" bIns="0" rtlCol="0" anchor="ctr"/>
          <a:lstStyle/>
          <a:p>
            <a:pPr rtl="1" algn="r" indent="0" marL="0">
              <a:buNone/>
            </a:pPr>
            <a:r>
              <a:rPr lang="ar-IQ" altLang="en-US" sz="1500" dirty="0">
                <a:solidFill>
                  <a:srgbClr val="1F1B17"/>
                </a:solidFill>
                <a:latin typeface="Arial" pitchFamily="34" charset="0"/>
                <a:ea typeface="Arial" pitchFamily="34" charset="-122"/>
                <a:cs typeface="Arial" pitchFamily="34" charset="-120"/>
              </a:rPr>
              <a:t>أنا شَرَحيل بن ظالم، بنيتُ هذا المشهد (مزار الشهيد) سنة ٤٦٣ (= ٥٦٨م)، بعد خراب خيبر بعام. وهو أول نص عربي قبل الإسلام تُقرأ كلماته كلها، ويتكلم بلسان صاحبه، بخلاف النص اليوناني المجاور.</a:t>
            </a:r>
            <a:endParaRPr lang="ar-IQ"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نقشان آخران: أسيس وأم الجمال الثاني</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16</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ص٥ · قراءة أسيس وتاريخه: </a:t>
            </a:r>
            <a:r>
              <a:rPr lang="en-US" altLang="en-US" sz="1000" dirty="0">
                <a:solidFill>
                  <a:srgbClr val="6A6258"/>
                </a:solidFill>
                <a:latin typeface="Arial" pitchFamily="34" charset="0"/>
                <a:ea typeface="Arial" pitchFamily="34" charset="-122"/>
                <a:cs typeface="Arial" pitchFamily="34" charset="-120"/>
              </a:rPr>
              <a:t>Grohmann 1971</a:t>
            </a:r>
            <a:endParaRPr lang="ar-IQ" sz="1000" dirty="0"/>
          </a:p>
        </p:txBody>
      </p:sp>
      <p:sp>
        <p:nvSpPr>
          <p:cNvPr id="7" name="Shape 4"/>
          <p:cNvSpPr/>
          <p:nvPr/>
        </p:nvSpPr>
        <p:spPr>
          <a:xfrm>
            <a:off x="4327855" y="1325880"/>
            <a:ext cx="7315200" cy="4709160"/>
          </a:xfrm>
          <a:prstGeom prst="rect">
            <a:avLst/>
          </a:prstGeom>
          <a:solidFill>
            <a:srgbClr val="EFE6D6"/>
          </a:solidFill>
          <a:ln w="12700">
            <a:solidFill>
              <a:srgbClr val="EFE6D6"/>
            </a:solidFill>
            <a:prstDash val="solid"/>
          </a:ln>
        </p:spPr>
      </p:sp>
      <p:sp>
        <p:nvSpPr>
          <p:cNvPr id="8" name="Text 5"/>
          <p:cNvSpPr txBox="1"/>
          <p:nvPr/>
        </p:nvSpPr>
        <p:spPr>
          <a:xfrm>
            <a:off x="4602175" y="1481328"/>
            <a:ext cx="6766560" cy="457200"/>
          </a:xfrm>
          <a:prstGeom prst="rect">
            <a:avLst/>
          </a:prstGeom>
          <a:noFill/>
          <a:ln/>
        </p:spPr>
        <p:txBody>
          <a:bodyPr wrap="square" lIns="0" tIns="0" rIns="0" bIns="0" rtlCol="0" anchor="t"/>
          <a:lstStyle/>
          <a:p>
            <a:pPr rtl="1" algn="r" indent="0" marL="0">
              <a:buNone/>
            </a:pPr>
            <a:r>
              <a:rPr lang="ar-IQ" altLang="en-US" sz="2000" b="1" dirty="0">
                <a:solidFill>
                  <a:srgbClr val="1F1B17"/>
                </a:solidFill>
                <a:latin typeface="Arial" pitchFamily="34" charset="0"/>
                <a:ea typeface="Arial" pitchFamily="34" charset="-122"/>
                <a:cs typeface="Arial" pitchFamily="34" charset="-120"/>
              </a:rPr>
              <a:t>نقش جبل أسيس — ٥٢٨م</a:t>
            </a:r>
            <a:endParaRPr lang="ar-IQ" sz="2000" dirty="0"/>
          </a:p>
        </p:txBody>
      </p:sp>
      <p:sp>
        <p:nvSpPr>
          <p:cNvPr id="9" name="Text 6"/>
          <p:cNvSpPr txBox="1"/>
          <p:nvPr/>
        </p:nvSpPr>
        <p:spPr>
          <a:xfrm>
            <a:off x="4602175" y="2011680"/>
            <a:ext cx="6766560" cy="777240"/>
          </a:xfrm>
          <a:prstGeom prst="rect">
            <a:avLst/>
          </a:prstGeom>
          <a:noFill/>
          <a:ln/>
        </p:spPr>
        <p:txBody>
          <a:bodyPr wrap="square" lIns="0" tIns="0" rIns="0" bIns="0" rtlCol="0" anchor="t"/>
          <a:lstStyle/>
          <a:p>
            <a:pPr rtl="1" algn="r" marL="203200" indent="-203200">
              <a:spcAft>
                <a:spcPts val="400"/>
              </a:spcAft>
              <a:buSzPct val="100000"/>
              <a:buChar char="◆"/>
            </a:pPr>
            <a:r>
              <a:rPr lang="ar-IQ" altLang="en-US" sz="1500" dirty="0">
                <a:solidFill>
                  <a:srgbClr val="1F1B17"/>
                </a:solidFill>
                <a:latin typeface="Arial" pitchFamily="34" charset="0"/>
                <a:ea typeface="Arial" pitchFamily="34" charset="-122"/>
                <a:cs typeface="Arial" pitchFamily="34" charset="-120"/>
              </a:rPr>
              <a:t>على جبل يبعد ١٠٥ كم جنوب شرقي دمشق</a:t>
            </a:r>
            <a:endParaRPr lang="ar-IQ" sz="1500" dirty="0"/>
          </a:p>
          <a:p>
            <a:pPr rtl="1" algn="r" marL="203200" indent="-203200">
              <a:spcAft>
                <a:spcPts val="400"/>
              </a:spcAft>
              <a:buSzPct val="100000"/>
              <a:buChar char="◆"/>
            </a:pPr>
            <a:r>
              <a:rPr lang="ar-IQ" altLang="en-US" sz="1500" dirty="0">
                <a:solidFill>
                  <a:srgbClr val="1F1B17"/>
                </a:solidFill>
                <a:latin typeface="Arial" pitchFamily="34" charset="0"/>
                <a:ea typeface="Arial" pitchFamily="34" charset="-122"/>
                <a:cs typeface="Arial" pitchFamily="34" charset="-120"/>
              </a:rPr>
              <a:t>نصّ عربي من أربعة أسطر محفور على الصخر</a:t>
            </a:r>
            <a:endParaRPr lang="ar-IQ" sz="1500" dirty="0"/>
          </a:p>
        </p:txBody>
      </p:sp>
      <p:sp>
        <p:nvSpPr>
          <p:cNvPr id="10" name="Shape 7"/>
          <p:cNvSpPr/>
          <p:nvPr/>
        </p:nvSpPr>
        <p:spPr>
          <a:xfrm>
            <a:off x="10454335" y="2852928"/>
            <a:ext cx="914400" cy="329184"/>
          </a:xfrm>
          <a:prstGeom prst="roundRect">
            <a:avLst>
              <a:gd name="adj" fmla="val 50000"/>
            </a:avLst>
          </a:prstGeom>
          <a:solidFill>
            <a:srgbClr val="9A3B22"/>
          </a:solidFill>
          <a:ln w="12700">
            <a:solidFill>
              <a:srgbClr val="9A3B22"/>
            </a:solidFill>
            <a:prstDash val="solid"/>
          </a:ln>
        </p:spPr>
      </p:sp>
      <p:sp>
        <p:nvSpPr>
          <p:cNvPr id="11" name="Text 8"/>
          <p:cNvSpPr txBox="1"/>
          <p:nvPr/>
        </p:nvSpPr>
        <p:spPr>
          <a:xfrm>
            <a:off x="10454335" y="2852928"/>
            <a:ext cx="914400" cy="329184"/>
          </a:xfrm>
          <a:prstGeom prst="rect">
            <a:avLst/>
          </a:prstGeom>
          <a:noFill/>
          <a:ln/>
        </p:spPr>
        <p:txBody>
          <a:bodyPr wrap="square" lIns="0" tIns="0" rIns="0" bIns="0" rtlCol="0" anchor="ctr"/>
          <a:lstStyle/>
          <a:p>
            <a:pPr rtl="1" algn="ctr" indent="0" marL="0">
              <a:buNone/>
            </a:pPr>
            <a:r>
              <a:rPr lang="ar-IQ" altLang="en-US" sz="1100" b="1" dirty="0">
                <a:solidFill>
                  <a:srgbClr val="FFFFFF"/>
                </a:solidFill>
                <a:latin typeface="Arial" pitchFamily="34" charset="0"/>
                <a:ea typeface="Arial" pitchFamily="34" charset="-122"/>
                <a:cs typeface="Arial" pitchFamily="34" charset="-120"/>
              </a:rPr>
              <a:t>تصحيح</a:t>
            </a:r>
            <a:endParaRPr lang="ar-IQ" sz="1100" dirty="0"/>
          </a:p>
        </p:txBody>
      </p:sp>
      <p:sp>
        <p:nvSpPr>
          <p:cNvPr id="12" name="Text 9"/>
          <p:cNvSpPr txBox="1"/>
          <p:nvPr/>
        </p:nvSpPr>
        <p:spPr>
          <a:xfrm>
            <a:off x="4602175" y="2816352"/>
            <a:ext cx="5669280" cy="411480"/>
          </a:xfrm>
          <a:prstGeom prst="rect">
            <a:avLst/>
          </a:prstGeom>
          <a:noFill/>
          <a:ln/>
        </p:spPr>
        <p:txBody>
          <a:bodyPr wrap="square" lIns="0" tIns="0" rIns="0" bIns="0" rtlCol="0" anchor="ctr"/>
          <a:lstStyle/>
          <a:p>
            <a:pPr rtl="1" algn="r" indent="0" marL="0">
              <a:buNone/>
            </a:pPr>
            <a:r>
              <a:rPr lang="ar-IQ" altLang="en-US" sz="1350" b="1" dirty="0">
                <a:solidFill>
                  <a:srgbClr val="9A3B22"/>
                </a:solidFill>
                <a:latin typeface="Arial" pitchFamily="34" charset="0"/>
                <a:ea typeface="Arial" pitchFamily="34" charset="-122"/>
                <a:cs typeface="Arial" pitchFamily="34" charset="-120"/>
              </a:rPr>
              <a:t>في الكتاب: ٤٢٣م، والرقم سنة بالتقويم البُصري = ٥٢٨م</a:t>
            </a:r>
            <a:endParaRPr lang="ar-IQ" sz="1350" dirty="0"/>
          </a:p>
        </p:txBody>
      </p:sp>
      <p:pic>
        <p:nvPicPr>
          <p:cNvPr id="13" name="Image 0" descr="C:\Users\K\Documents\Claude\Projects\الخط العربي والزخرفة الإسلامية\الأسبوع 01\assets\usays.jpg">    </p:cNvPr>
          <p:cNvPicPr>
            <a:picLocks noChangeAspect="1"/>
          </p:cNvPicPr>
          <p:nvPr/>
        </p:nvPicPr>
        <p:blipFill>
          <a:blip r:embed="rId1"/>
          <a:stretch>
            <a:fillRect/>
          </a:stretch>
        </p:blipFill>
        <p:spPr>
          <a:xfrm>
            <a:off x="4602175" y="3364992"/>
            <a:ext cx="2978199" cy="2395728"/>
          </a:xfrm>
          <a:prstGeom prst="rect">
            <a:avLst/>
          </a:prstGeom>
        </p:spPr>
      </p:pic>
      <p:sp>
        <p:nvSpPr>
          <p:cNvPr id="14" name="Text 10"/>
          <p:cNvSpPr txBox="1"/>
          <p:nvPr/>
        </p:nvSpPr>
        <p:spPr>
          <a:xfrm>
            <a:off x="4602175" y="5779008"/>
            <a:ext cx="2978199"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صورة النقش على الصخر</a:t>
            </a:r>
            <a:endParaRPr lang="ar-IQ" sz="1000" dirty="0"/>
          </a:p>
        </p:txBody>
      </p:sp>
      <p:sp>
        <p:nvSpPr>
          <p:cNvPr id="15" name="Shape 11"/>
          <p:cNvSpPr/>
          <p:nvPr/>
        </p:nvSpPr>
        <p:spPr>
          <a:xfrm>
            <a:off x="8037574" y="3456432"/>
            <a:ext cx="3011121" cy="1920240"/>
          </a:xfrm>
          <a:prstGeom prst="rect">
            <a:avLst/>
          </a:prstGeom>
          <a:solidFill>
            <a:srgbClr val="FFFFFF"/>
          </a:solidFill>
          <a:ln w="12700">
            <a:solidFill>
              <a:srgbClr val="FFFFFF"/>
            </a:solidFill>
            <a:prstDash val="solid"/>
          </a:ln>
        </p:spPr>
      </p:sp>
      <p:sp>
        <p:nvSpPr>
          <p:cNvPr id="16" name="Shape 12"/>
          <p:cNvSpPr/>
          <p:nvPr/>
        </p:nvSpPr>
        <p:spPr>
          <a:xfrm>
            <a:off x="8037574" y="3456432"/>
            <a:ext cx="3011121" cy="1920240"/>
          </a:xfrm>
          <a:prstGeom prst="rect">
            <a:avLst/>
          </a:prstGeom>
          <a:ln w="22225">
            <a:solidFill>
              <a:srgbClr val="A86F24"/>
            </a:solidFill>
            <a:prstDash val="solid"/>
          </a:ln>
        </p:spPr>
      </p:sp>
      <p:sp>
        <p:nvSpPr>
          <p:cNvPr id="17" name="Shape 13"/>
          <p:cNvSpPr/>
          <p:nvPr/>
        </p:nvSpPr>
        <p:spPr>
          <a:xfrm>
            <a:off x="8119870" y="3538728"/>
            <a:ext cx="2846529" cy="1755648"/>
          </a:xfrm>
          <a:prstGeom prst="rect">
            <a:avLst/>
          </a:prstGeom>
          <a:ln w="9525">
            <a:solidFill>
              <a:srgbClr val="A86F24"/>
            </a:solidFill>
            <a:prstDash val="solid"/>
          </a:ln>
        </p:spPr>
      </p:sp>
      <p:sp>
        <p:nvSpPr>
          <p:cNvPr id="18" name="Shape 14"/>
          <p:cNvSpPr/>
          <p:nvPr/>
        </p:nvSpPr>
        <p:spPr>
          <a:xfrm rot="16200000">
            <a:off x="10446106" y="4270248"/>
            <a:ext cx="1497787" cy="292608"/>
          </a:xfrm>
          <a:prstGeom prst="triangle">
            <a:avLst/>
          </a:prstGeom>
          <a:ln w="22225">
            <a:solidFill>
              <a:srgbClr val="A86F24"/>
            </a:solidFill>
            <a:prstDash val="solid"/>
          </a:ln>
        </p:spPr>
      </p:sp>
      <p:sp>
        <p:nvSpPr>
          <p:cNvPr id="19" name="Shape 15"/>
          <p:cNvSpPr/>
          <p:nvPr/>
        </p:nvSpPr>
        <p:spPr>
          <a:xfrm rot="5400000">
            <a:off x="7142376" y="4270248"/>
            <a:ext cx="1497787" cy="292608"/>
          </a:xfrm>
          <a:prstGeom prst="triangle">
            <a:avLst/>
          </a:prstGeom>
          <a:ln w="22225">
            <a:solidFill>
              <a:srgbClr val="A86F24"/>
            </a:solidFill>
            <a:prstDash val="solid"/>
          </a:ln>
        </p:spPr>
      </p:sp>
      <p:sp>
        <p:nvSpPr>
          <p:cNvPr id="20" name="Text 16"/>
          <p:cNvSpPr txBox="1"/>
          <p:nvPr/>
        </p:nvSpPr>
        <p:spPr>
          <a:xfrm>
            <a:off x="8174734" y="3566160"/>
            <a:ext cx="2736801" cy="1700784"/>
          </a:xfrm>
          <a:prstGeom prst="rect">
            <a:avLst/>
          </a:prstGeom>
          <a:noFill/>
          <a:ln/>
        </p:spPr>
        <p:txBody>
          <a:bodyPr wrap="square" lIns="0" tIns="0" rIns="0" bIns="0" rtlCol="0" anchor="ctr"/>
          <a:lstStyle/>
          <a:p>
            <a:pPr rtl="1" algn="ctr" indent="0" marL="0">
              <a:buNone/>
            </a:pPr>
            <a:r>
              <a:rPr lang="ar-IQ" altLang="en-US" sz="1550" b="1" dirty="0">
                <a:solidFill>
                  <a:srgbClr val="1F1B17"/>
                </a:solidFill>
                <a:latin typeface="Arial" pitchFamily="34" charset="0"/>
                <a:ea typeface="Arial" pitchFamily="34" charset="-122"/>
                <a:cs typeface="Arial" pitchFamily="34" charset="-120"/>
              </a:rPr>
              <a:t>أنه رقيم بر معرف الأوسي</a:t>
            </a:r>
            <a:endParaRPr lang="ar-IQ" sz="1550" dirty="0"/>
          </a:p>
          <a:p>
            <a:pPr rtl="1" algn="ctr" indent="0" marL="0">
              <a:buNone/>
            </a:pPr>
            <a:r>
              <a:rPr lang="ar-IQ" altLang="en-US" sz="1550" b="1" dirty="0">
                <a:solidFill>
                  <a:srgbClr val="1F1B17"/>
                </a:solidFill>
                <a:latin typeface="Arial" pitchFamily="34" charset="0"/>
                <a:ea typeface="Arial" pitchFamily="34" charset="-122"/>
                <a:cs typeface="Arial" pitchFamily="34" charset="-120"/>
              </a:rPr>
              <a:t>أرسلني الحرث الملك على</a:t>
            </a:r>
            <a:endParaRPr lang="ar-IQ" sz="1550" dirty="0"/>
          </a:p>
          <a:p>
            <a:pPr rtl="1" algn="ctr" indent="0" marL="0">
              <a:buNone/>
            </a:pPr>
            <a:r>
              <a:rPr lang="ar-IQ" altLang="en-US" sz="1550" b="1" dirty="0">
                <a:solidFill>
                  <a:srgbClr val="1F1B17"/>
                </a:solidFill>
                <a:latin typeface="Arial" pitchFamily="34" charset="0"/>
                <a:ea typeface="Arial" pitchFamily="34" charset="-122"/>
                <a:cs typeface="Arial" pitchFamily="34" charset="-120"/>
              </a:rPr>
              <a:t>أسيس مسلحة سنت</a:t>
            </a:r>
            <a:endParaRPr lang="ar-IQ" sz="1550" dirty="0"/>
          </a:p>
          <a:p>
            <a:pPr rtl="1" algn="ctr" indent="0" marL="0">
              <a:buNone/>
            </a:pPr>
            <a:r>
              <a:rPr lang="ar-IQ" altLang="en-US" sz="1550" b="1" dirty="0">
                <a:solidFill>
                  <a:srgbClr val="1F1B17"/>
                </a:solidFill>
                <a:latin typeface="Arial" pitchFamily="34" charset="0"/>
                <a:ea typeface="Arial" pitchFamily="34" charset="-122"/>
                <a:cs typeface="Arial" pitchFamily="34" charset="-120"/>
              </a:rPr>
              <a:t>‏٤٢٣</a:t>
            </a:r>
            <a:endParaRPr lang="ar-IQ" sz="1550" dirty="0"/>
          </a:p>
        </p:txBody>
      </p:sp>
      <p:sp>
        <p:nvSpPr>
          <p:cNvPr id="21" name="Text 17"/>
          <p:cNvSpPr txBox="1"/>
          <p:nvPr/>
        </p:nvSpPr>
        <p:spPr>
          <a:xfrm>
            <a:off x="8037574" y="5468112"/>
            <a:ext cx="3011121" cy="274320"/>
          </a:xfrm>
          <a:prstGeom prst="rect">
            <a:avLst/>
          </a:prstGeom>
          <a:noFill/>
          <a:ln/>
        </p:spPr>
        <p:txBody>
          <a:bodyPr wrap="square" lIns="0" tIns="0" rIns="0" bIns="0" rtlCol="0" anchor="t"/>
          <a:lstStyle/>
          <a:p>
            <a:pPr rtl="1" algn="ctr" indent="0" marL="0">
              <a:buNone/>
            </a:pPr>
            <a:r>
              <a:rPr lang="ar-IQ" altLang="en-US" sz="1050" dirty="0">
                <a:solidFill>
                  <a:srgbClr val="6A6258"/>
                </a:solidFill>
                <a:latin typeface="Arial" pitchFamily="34" charset="0"/>
                <a:ea typeface="Arial" pitchFamily="34" charset="-122"/>
                <a:cs typeface="Arial" pitchFamily="34" charset="-120"/>
              </a:rPr>
              <a:t>قراءته بحروفنا، سطراً بسطر</a:t>
            </a:r>
            <a:endParaRPr lang="ar-IQ" sz="1050" dirty="0"/>
          </a:p>
        </p:txBody>
      </p:sp>
      <p:sp>
        <p:nvSpPr>
          <p:cNvPr id="22" name="Shape 18"/>
          <p:cNvSpPr/>
          <p:nvPr/>
        </p:nvSpPr>
        <p:spPr>
          <a:xfrm>
            <a:off x="548640" y="1325880"/>
            <a:ext cx="3459175" cy="4709160"/>
          </a:xfrm>
          <a:prstGeom prst="rect">
            <a:avLst/>
          </a:prstGeom>
          <a:solidFill>
            <a:srgbClr val="E4EBF3"/>
          </a:solidFill>
          <a:ln w="12700">
            <a:solidFill>
              <a:srgbClr val="E4EBF3"/>
            </a:solidFill>
            <a:prstDash val="solid"/>
          </a:ln>
        </p:spPr>
      </p:sp>
      <p:sp>
        <p:nvSpPr>
          <p:cNvPr id="23" name="Text 19"/>
          <p:cNvSpPr txBox="1"/>
          <p:nvPr/>
        </p:nvSpPr>
        <p:spPr>
          <a:xfrm>
            <a:off x="822960" y="1481328"/>
            <a:ext cx="2910535" cy="457200"/>
          </a:xfrm>
          <a:prstGeom prst="rect">
            <a:avLst/>
          </a:prstGeom>
          <a:noFill/>
          <a:ln/>
        </p:spPr>
        <p:txBody>
          <a:bodyPr wrap="square" lIns="0" tIns="0" rIns="0" bIns="0" rtlCol="0" anchor="t"/>
          <a:lstStyle/>
          <a:p>
            <a:pPr rtl="1" algn="r" indent="0" marL="0">
              <a:buNone/>
            </a:pPr>
            <a:r>
              <a:rPr lang="ar-IQ" altLang="en-US" sz="2000" b="1" dirty="0">
                <a:solidFill>
                  <a:srgbClr val="1F1B17"/>
                </a:solidFill>
                <a:latin typeface="Arial" pitchFamily="34" charset="0"/>
                <a:ea typeface="Arial" pitchFamily="34" charset="-122"/>
                <a:cs typeface="Arial" pitchFamily="34" charset="-120"/>
              </a:rPr>
              <a:t>نقش أم الجمال الثاني</a:t>
            </a:r>
            <a:endParaRPr lang="ar-IQ" sz="2000" dirty="0"/>
          </a:p>
        </p:txBody>
      </p:sp>
      <p:sp>
        <p:nvSpPr>
          <p:cNvPr id="24" name="Text 20"/>
          <p:cNvSpPr txBox="1"/>
          <p:nvPr/>
        </p:nvSpPr>
        <p:spPr>
          <a:xfrm>
            <a:off x="822960" y="1938528"/>
            <a:ext cx="2910535" cy="365760"/>
          </a:xfrm>
          <a:prstGeom prst="rect">
            <a:avLst/>
          </a:prstGeom>
          <a:noFill/>
          <a:ln/>
        </p:spPr>
        <p:txBody>
          <a:bodyPr wrap="square" lIns="0" tIns="0" rIns="0" bIns="0" rtlCol="0" anchor="t"/>
          <a:lstStyle/>
          <a:p>
            <a:pPr rtl="1" algn="r" indent="0" marL="0">
              <a:buNone/>
            </a:pPr>
            <a:r>
              <a:rPr lang="ar-IQ" altLang="en-US" sz="1500" b="1" dirty="0">
                <a:solidFill>
                  <a:srgbClr val="24507F"/>
                </a:solidFill>
                <a:latin typeface="Arial" pitchFamily="34" charset="0"/>
                <a:ea typeface="Arial" pitchFamily="34" charset="-122"/>
                <a:cs typeface="Arial" pitchFamily="34" charset="-120"/>
              </a:rPr>
              <a:t>القرن السادس الميلادي</a:t>
            </a:r>
            <a:endParaRPr lang="ar-IQ" sz="1500" dirty="0"/>
          </a:p>
        </p:txBody>
      </p:sp>
      <p:sp>
        <p:nvSpPr>
          <p:cNvPr id="25" name="Text 21"/>
          <p:cNvSpPr txBox="1"/>
          <p:nvPr/>
        </p:nvSpPr>
        <p:spPr>
          <a:xfrm>
            <a:off x="822960" y="2395728"/>
            <a:ext cx="2910535" cy="1645920"/>
          </a:xfrm>
          <a:prstGeom prst="rect">
            <a:avLst/>
          </a:prstGeom>
          <a:noFill/>
          <a:ln/>
        </p:spPr>
        <p:txBody>
          <a:bodyPr wrap="square" lIns="0" tIns="0" rIns="0" bIns="0" rtlCol="0" anchor="t"/>
          <a:lstStyle/>
          <a:p>
            <a:pPr rtl="1" algn="r" marL="203200" indent="-203200">
              <a:spcAft>
                <a:spcPts val="500"/>
              </a:spcAft>
              <a:buSzPct val="100000"/>
              <a:buChar char="◆"/>
            </a:pPr>
            <a:r>
              <a:rPr lang="ar-IQ" altLang="en-US" sz="1450" dirty="0">
                <a:solidFill>
                  <a:srgbClr val="1F1B17"/>
                </a:solidFill>
                <a:latin typeface="Arial" pitchFamily="34" charset="0"/>
                <a:ea typeface="Arial" pitchFamily="34" charset="-122"/>
                <a:cs typeface="Arial" pitchFamily="34" charset="-120"/>
              </a:rPr>
              <a:t>في كنيسة تُدعى «المزدوجة»</a:t>
            </a:r>
            <a:endParaRPr lang="ar-IQ" sz="1450" dirty="0"/>
          </a:p>
          <a:p>
            <a:pPr rtl="1" algn="r" marL="203200" indent="-203200">
              <a:spcAft>
                <a:spcPts val="500"/>
              </a:spcAft>
              <a:buSzPct val="100000"/>
              <a:buChar char="◆"/>
            </a:pPr>
            <a:r>
              <a:rPr lang="ar-IQ" altLang="en-US" sz="1450" dirty="0">
                <a:solidFill>
                  <a:srgbClr val="1F1B17"/>
                </a:solidFill>
                <a:latin typeface="Arial" pitchFamily="34" charset="0"/>
                <a:ea typeface="Arial" pitchFamily="34" charset="-122"/>
                <a:cs typeface="Arial" pitchFamily="34" charset="-120"/>
              </a:rPr>
              <a:t>منقوش على حجر البازلت</a:t>
            </a:r>
            <a:endParaRPr lang="ar-IQ" sz="1450" dirty="0"/>
          </a:p>
          <a:p>
            <a:pPr rtl="1" algn="r" marL="203200" indent="-203200">
              <a:spcAft>
                <a:spcPts val="500"/>
              </a:spcAft>
              <a:buSzPct val="100000"/>
              <a:buChar char="◆"/>
            </a:pPr>
            <a:r>
              <a:rPr lang="ar-IQ" altLang="en-US" sz="1450" dirty="0">
                <a:solidFill>
                  <a:srgbClr val="1F1B17"/>
                </a:solidFill>
                <a:latin typeface="Arial" pitchFamily="34" charset="0"/>
                <a:ea typeface="Arial" pitchFamily="34" charset="-122"/>
                <a:cs typeface="Arial" pitchFamily="34" charset="-120"/>
              </a:rPr>
              <a:t>الوحيد بين هذه النقوش بلا تاريخ</a:t>
            </a:r>
            <a:endParaRPr lang="ar-IQ" sz="1450" dirty="0"/>
          </a:p>
          <a:p>
            <a:pPr rtl="1" algn="r" marL="203200" indent="-203200">
              <a:spcAft>
                <a:spcPts val="500"/>
              </a:spcAft>
              <a:buSzPct val="100000"/>
              <a:buChar char="◆"/>
            </a:pPr>
            <a:r>
              <a:rPr lang="ar-IQ" altLang="en-US" sz="1450" dirty="0">
                <a:solidFill>
                  <a:srgbClr val="1F1B17"/>
                </a:solidFill>
                <a:latin typeface="Arial" pitchFamily="34" charset="0"/>
                <a:ea typeface="Arial" pitchFamily="34" charset="-122"/>
                <a:cs typeface="Arial" pitchFamily="34" charset="-120"/>
              </a:rPr>
              <a:t>خمسة أسطر، أولها: «برزه عقدا لاليه»</a:t>
            </a:r>
            <a:endParaRPr lang="ar-IQ" sz="1450" dirty="0"/>
          </a:p>
        </p:txBody>
      </p:sp>
      <p:pic>
        <p:nvPicPr>
          <p:cNvPr id="26" name="Image 1" descr="C:\Users\K\Documents\Claude\Projects\الخط العربي والزخرفة الإسلامية\الأسبوع 01\assets\ummjimal2_facsimile.png">    </p:cNvPr>
          <p:cNvPicPr>
            <a:picLocks noChangeAspect="1"/>
          </p:cNvPicPr>
          <p:nvPr/>
        </p:nvPicPr>
        <p:blipFill>
          <a:blip r:embed="rId2"/>
          <a:stretch>
            <a:fillRect/>
          </a:stretch>
        </p:blipFill>
        <p:spPr>
          <a:xfrm>
            <a:off x="822960" y="4096512"/>
            <a:ext cx="2910535" cy="1502787"/>
          </a:xfrm>
          <a:prstGeom prst="rect">
            <a:avLst/>
          </a:prstGeom>
        </p:spPr>
      </p:pic>
      <p:sp>
        <p:nvSpPr>
          <p:cNvPr id="27" name="Text 22"/>
          <p:cNvSpPr txBox="1"/>
          <p:nvPr/>
        </p:nvSpPr>
        <p:spPr>
          <a:xfrm>
            <a:off x="822960" y="5617587"/>
            <a:ext cx="2910535"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رسم النقش (نسخة منقولة)</a:t>
            </a:r>
            <a:endParaRPr lang="ar-IQ"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أسيس: نصّه ومعناه</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17</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القراءة والتاريخ: </a:t>
            </a:r>
            <a:r>
              <a:rPr lang="en-US" altLang="en-US" sz="1000" dirty="0">
                <a:solidFill>
                  <a:srgbClr val="6A6258"/>
                </a:solidFill>
                <a:latin typeface="Arial" pitchFamily="34" charset="0"/>
                <a:ea typeface="Arial" pitchFamily="34" charset="-122"/>
                <a:cs typeface="Arial" pitchFamily="34" charset="-120"/>
              </a:rPr>
              <a:t>Grohmann 1971</a:t>
            </a:r>
            <a:r>
              <a:rPr lang="ar-IQ" altLang="en-US" sz="1000" dirty="0">
                <a:solidFill>
                  <a:srgbClr val="6A6258"/>
                </a:solidFill>
                <a:latin typeface="Arial" pitchFamily="34" charset="0"/>
                <a:ea typeface="Arial" pitchFamily="34" charset="-122"/>
                <a:cs typeface="Arial" pitchFamily="34" charset="-120"/>
              </a:rPr>
              <a:t> · الكتاب، ص٥</a:t>
            </a:r>
            <a:endParaRPr lang="ar-IQ" sz="1000" dirty="0"/>
          </a:p>
        </p:txBody>
      </p:sp>
      <p:pic>
        <p:nvPicPr>
          <p:cNvPr id="7" name="Image 0" descr="C:\Users\K\Documents\Claude\Projects\الخط العربي والزخرفة الإسلامية\الأسبوع 01\assets\usays.jpg">    </p:cNvPr>
          <p:cNvPicPr>
            <a:picLocks noChangeAspect="1"/>
          </p:cNvPicPr>
          <p:nvPr/>
        </p:nvPicPr>
        <p:blipFill>
          <a:blip r:embed="rId1"/>
          <a:stretch>
            <a:fillRect/>
          </a:stretch>
        </p:blipFill>
        <p:spPr>
          <a:xfrm>
            <a:off x="548640" y="1325880"/>
            <a:ext cx="3091871" cy="2487168"/>
          </a:xfrm>
          <a:prstGeom prst="rect">
            <a:avLst/>
          </a:prstGeom>
        </p:spPr>
      </p:pic>
      <p:sp>
        <p:nvSpPr>
          <p:cNvPr id="8" name="Text 4"/>
          <p:cNvSpPr txBox="1"/>
          <p:nvPr/>
        </p:nvSpPr>
        <p:spPr>
          <a:xfrm>
            <a:off x="548640" y="3840480"/>
            <a:ext cx="3091871"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صورة النقش على الصخر</a:t>
            </a:r>
            <a:endParaRPr lang="ar-IQ" sz="1000" dirty="0"/>
          </a:p>
        </p:txBody>
      </p:sp>
      <p:sp>
        <p:nvSpPr>
          <p:cNvPr id="9" name="Shape 5"/>
          <p:cNvSpPr/>
          <p:nvPr/>
        </p:nvSpPr>
        <p:spPr>
          <a:xfrm>
            <a:off x="4509191" y="1325880"/>
            <a:ext cx="6676665" cy="2487168"/>
          </a:xfrm>
          <a:prstGeom prst="rect">
            <a:avLst/>
          </a:prstGeom>
          <a:solidFill>
            <a:srgbClr val="EFE6D6"/>
          </a:solidFill>
          <a:ln w="12700">
            <a:solidFill>
              <a:srgbClr val="EFE6D6"/>
            </a:solidFill>
            <a:prstDash val="solid"/>
          </a:ln>
        </p:spPr>
      </p:sp>
      <p:sp>
        <p:nvSpPr>
          <p:cNvPr id="10" name="Shape 6"/>
          <p:cNvSpPr/>
          <p:nvPr/>
        </p:nvSpPr>
        <p:spPr>
          <a:xfrm>
            <a:off x="4509191" y="1325880"/>
            <a:ext cx="6676665" cy="2487168"/>
          </a:xfrm>
          <a:prstGeom prst="rect">
            <a:avLst/>
          </a:prstGeom>
          <a:ln w="22225">
            <a:solidFill>
              <a:srgbClr val="A86F24"/>
            </a:solidFill>
            <a:prstDash val="solid"/>
          </a:ln>
        </p:spPr>
      </p:sp>
      <p:sp>
        <p:nvSpPr>
          <p:cNvPr id="11" name="Shape 7"/>
          <p:cNvSpPr/>
          <p:nvPr/>
        </p:nvSpPr>
        <p:spPr>
          <a:xfrm>
            <a:off x="4591487" y="1408176"/>
            <a:ext cx="6512073" cy="2322576"/>
          </a:xfrm>
          <a:prstGeom prst="rect">
            <a:avLst/>
          </a:prstGeom>
          <a:ln w="9525">
            <a:solidFill>
              <a:srgbClr val="A86F24"/>
            </a:solidFill>
            <a:prstDash val="solid"/>
          </a:ln>
        </p:spPr>
      </p:sp>
      <p:sp>
        <p:nvSpPr>
          <p:cNvPr id="12" name="Shape 8"/>
          <p:cNvSpPr/>
          <p:nvPr/>
        </p:nvSpPr>
        <p:spPr>
          <a:xfrm rot="16200000">
            <a:off x="10421600" y="2363724"/>
            <a:ext cx="1939991" cy="411480"/>
          </a:xfrm>
          <a:prstGeom prst="triangle">
            <a:avLst/>
          </a:prstGeom>
          <a:ln w="22225">
            <a:solidFill>
              <a:srgbClr val="A86F24"/>
            </a:solidFill>
            <a:prstDash val="solid"/>
          </a:ln>
        </p:spPr>
      </p:sp>
      <p:sp>
        <p:nvSpPr>
          <p:cNvPr id="13" name="Shape 9"/>
          <p:cNvSpPr/>
          <p:nvPr/>
        </p:nvSpPr>
        <p:spPr>
          <a:xfrm rot="5400000">
            <a:off x="3333455" y="2363724"/>
            <a:ext cx="1939991" cy="411480"/>
          </a:xfrm>
          <a:prstGeom prst="triangle">
            <a:avLst/>
          </a:prstGeom>
          <a:ln w="22225">
            <a:solidFill>
              <a:srgbClr val="A86F24"/>
            </a:solidFill>
            <a:prstDash val="solid"/>
          </a:ln>
        </p:spPr>
      </p:sp>
      <p:sp>
        <p:nvSpPr>
          <p:cNvPr id="14" name="Text 10"/>
          <p:cNvSpPr txBox="1"/>
          <p:nvPr/>
        </p:nvSpPr>
        <p:spPr>
          <a:xfrm>
            <a:off x="4783511" y="1435608"/>
            <a:ext cx="6128025" cy="2267712"/>
          </a:xfrm>
          <a:prstGeom prst="rect">
            <a:avLst/>
          </a:prstGeom>
          <a:noFill/>
          <a:ln/>
        </p:spPr>
        <p:txBody>
          <a:bodyPr wrap="square" lIns="0" tIns="0" rIns="0" bIns="0" rtlCol="0" anchor="ctr"/>
          <a:lstStyle/>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أنه رقيم بر معرف الأوسي</a:t>
            </a:r>
            <a:endParaRPr lang="ar-IQ" sz="1900" dirty="0"/>
          </a:p>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أرسلني الحرث الملك على</a:t>
            </a:r>
            <a:endParaRPr lang="ar-IQ" sz="1900" dirty="0"/>
          </a:p>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أسيس مسلحة سنت</a:t>
            </a:r>
            <a:endParaRPr lang="ar-IQ" sz="1900" dirty="0"/>
          </a:p>
          <a:p>
            <a:pPr rtl="1" algn="ctr" indent="0" marL="0">
              <a:spcAft>
                <a:spcPts val="500"/>
              </a:spcAft>
              <a:buNone/>
            </a:pPr>
            <a:r>
              <a:rPr lang="ar-IQ" altLang="en-US" sz="1900" b="1" dirty="0">
                <a:solidFill>
                  <a:srgbClr val="1F1B17"/>
                </a:solidFill>
                <a:latin typeface="Arial" pitchFamily="34" charset="0"/>
                <a:ea typeface="Arial" pitchFamily="34" charset="-122"/>
                <a:cs typeface="Arial" pitchFamily="34" charset="-120"/>
              </a:rPr>
              <a:t>‏٤٢٣</a:t>
            </a:r>
            <a:endParaRPr lang="ar-IQ" sz="1900" dirty="0"/>
          </a:p>
        </p:txBody>
      </p:sp>
      <p:sp>
        <p:nvSpPr>
          <p:cNvPr id="15" name="Text 11"/>
          <p:cNvSpPr txBox="1"/>
          <p:nvPr/>
        </p:nvSpPr>
        <p:spPr>
          <a:xfrm>
            <a:off x="10042855" y="4041648"/>
            <a:ext cx="1600200" cy="347472"/>
          </a:xfrm>
          <a:prstGeom prst="rect">
            <a:avLst/>
          </a:prstGeom>
          <a:noFill/>
          <a:ln/>
        </p:spPr>
        <p:txBody>
          <a:bodyPr wrap="square" lIns="0" tIns="0" rIns="0" bIns="0" rtlCol="0" anchor="ctr"/>
          <a:lstStyle/>
          <a:p>
            <a:pPr rtl="1" algn="r" indent="0" marL="0">
              <a:buNone/>
            </a:pPr>
            <a:r>
              <a:rPr lang="ar-IQ" altLang="en-US" sz="1400" b="1" dirty="0">
                <a:solidFill>
                  <a:srgbClr val="A86F24"/>
                </a:solidFill>
                <a:latin typeface="Arial" pitchFamily="34" charset="0"/>
                <a:ea typeface="Arial" pitchFamily="34" charset="-122"/>
                <a:cs typeface="Arial" pitchFamily="34" charset="-120"/>
              </a:rPr>
              <a:t>مفاتيح القراءة:</a:t>
            </a:r>
            <a:endParaRPr lang="ar-IQ" sz="1400" dirty="0"/>
          </a:p>
        </p:txBody>
      </p:sp>
      <p:sp>
        <p:nvSpPr>
          <p:cNvPr id="16" name="Shape 12"/>
          <p:cNvSpPr/>
          <p:nvPr/>
        </p:nvSpPr>
        <p:spPr>
          <a:xfrm>
            <a:off x="8399526" y="4041648"/>
            <a:ext cx="1460449" cy="347472"/>
          </a:xfrm>
          <a:prstGeom prst="roundRect">
            <a:avLst>
              <a:gd name="adj" fmla="val 50000"/>
            </a:avLst>
          </a:prstGeom>
          <a:solidFill>
            <a:srgbClr val="FFFFFF"/>
          </a:solidFill>
          <a:ln w="12700">
            <a:solidFill>
              <a:srgbClr val="D6CBB7"/>
            </a:solidFill>
            <a:prstDash val="solid"/>
          </a:ln>
        </p:spPr>
      </p:sp>
      <p:sp>
        <p:nvSpPr>
          <p:cNvPr id="17" name="Text 13"/>
          <p:cNvSpPr txBox="1"/>
          <p:nvPr/>
        </p:nvSpPr>
        <p:spPr>
          <a:xfrm>
            <a:off x="8399526"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أنه = أنا</a:t>
            </a:r>
            <a:endParaRPr lang="ar-IQ" sz="1250" dirty="0"/>
          </a:p>
        </p:txBody>
      </p:sp>
      <p:sp>
        <p:nvSpPr>
          <p:cNvPr id="18" name="Shape 14"/>
          <p:cNvSpPr/>
          <p:nvPr/>
        </p:nvSpPr>
        <p:spPr>
          <a:xfrm>
            <a:off x="6829349" y="4041648"/>
            <a:ext cx="1460449" cy="347472"/>
          </a:xfrm>
          <a:prstGeom prst="roundRect">
            <a:avLst>
              <a:gd name="adj" fmla="val 50000"/>
            </a:avLst>
          </a:prstGeom>
          <a:solidFill>
            <a:srgbClr val="FFFFFF"/>
          </a:solidFill>
          <a:ln w="12700">
            <a:solidFill>
              <a:srgbClr val="D6CBB7"/>
            </a:solidFill>
            <a:prstDash val="solid"/>
          </a:ln>
        </p:spPr>
      </p:sp>
      <p:sp>
        <p:nvSpPr>
          <p:cNvPr id="19" name="Text 15"/>
          <p:cNvSpPr txBox="1"/>
          <p:nvPr/>
        </p:nvSpPr>
        <p:spPr>
          <a:xfrm>
            <a:off x="6829349"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بر = ابن</a:t>
            </a:r>
            <a:endParaRPr lang="ar-IQ" sz="1250" dirty="0"/>
          </a:p>
        </p:txBody>
      </p:sp>
      <p:sp>
        <p:nvSpPr>
          <p:cNvPr id="20" name="Shape 16"/>
          <p:cNvSpPr/>
          <p:nvPr/>
        </p:nvSpPr>
        <p:spPr>
          <a:xfrm>
            <a:off x="5259172" y="4041648"/>
            <a:ext cx="1460449" cy="347472"/>
          </a:xfrm>
          <a:prstGeom prst="roundRect">
            <a:avLst>
              <a:gd name="adj" fmla="val 50000"/>
            </a:avLst>
          </a:prstGeom>
          <a:solidFill>
            <a:srgbClr val="FFFFFF"/>
          </a:solidFill>
          <a:ln w="12700">
            <a:solidFill>
              <a:srgbClr val="D6CBB7"/>
            </a:solidFill>
            <a:prstDash val="solid"/>
          </a:ln>
        </p:spPr>
      </p:sp>
      <p:sp>
        <p:nvSpPr>
          <p:cNvPr id="21" name="Text 17"/>
          <p:cNvSpPr txBox="1"/>
          <p:nvPr/>
        </p:nvSpPr>
        <p:spPr>
          <a:xfrm>
            <a:off x="5259172"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الحرث = الحارث</a:t>
            </a:r>
            <a:endParaRPr lang="ar-IQ" sz="1250" dirty="0"/>
          </a:p>
        </p:txBody>
      </p:sp>
      <p:sp>
        <p:nvSpPr>
          <p:cNvPr id="22" name="Shape 18"/>
          <p:cNvSpPr/>
          <p:nvPr/>
        </p:nvSpPr>
        <p:spPr>
          <a:xfrm>
            <a:off x="3688994" y="4041648"/>
            <a:ext cx="1460449" cy="347472"/>
          </a:xfrm>
          <a:prstGeom prst="roundRect">
            <a:avLst>
              <a:gd name="adj" fmla="val 50000"/>
            </a:avLst>
          </a:prstGeom>
          <a:solidFill>
            <a:srgbClr val="FFFFFF"/>
          </a:solidFill>
          <a:ln w="12700">
            <a:solidFill>
              <a:srgbClr val="D6CBB7"/>
            </a:solidFill>
            <a:prstDash val="solid"/>
          </a:ln>
        </p:spPr>
      </p:sp>
      <p:sp>
        <p:nvSpPr>
          <p:cNvPr id="23" name="Text 19"/>
          <p:cNvSpPr txBox="1"/>
          <p:nvPr/>
        </p:nvSpPr>
        <p:spPr>
          <a:xfrm>
            <a:off x="3688994"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على = إلى</a:t>
            </a:r>
            <a:endParaRPr lang="ar-IQ" sz="1250" dirty="0"/>
          </a:p>
        </p:txBody>
      </p:sp>
      <p:sp>
        <p:nvSpPr>
          <p:cNvPr id="24" name="Shape 20"/>
          <p:cNvSpPr/>
          <p:nvPr/>
        </p:nvSpPr>
        <p:spPr>
          <a:xfrm>
            <a:off x="2118817" y="4041648"/>
            <a:ext cx="1460449" cy="347472"/>
          </a:xfrm>
          <a:prstGeom prst="roundRect">
            <a:avLst>
              <a:gd name="adj" fmla="val 50000"/>
            </a:avLst>
          </a:prstGeom>
          <a:solidFill>
            <a:srgbClr val="FFFFFF"/>
          </a:solidFill>
          <a:ln w="12700">
            <a:solidFill>
              <a:srgbClr val="D6CBB7"/>
            </a:solidFill>
            <a:prstDash val="solid"/>
          </a:ln>
        </p:spPr>
      </p:sp>
      <p:sp>
        <p:nvSpPr>
          <p:cNvPr id="25" name="Text 21"/>
          <p:cNvSpPr txBox="1"/>
          <p:nvPr/>
        </p:nvSpPr>
        <p:spPr>
          <a:xfrm>
            <a:off x="2118817"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مسلحة = حامية</a:t>
            </a:r>
            <a:endParaRPr lang="ar-IQ" sz="1250" dirty="0"/>
          </a:p>
        </p:txBody>
      </p:sp>
      <p:sp>
        <p:nvSpPr>
          <p:cNvPr id="26" name="Shape 22"/>
          <p:cNvSpPr/>
          <p:nvPr/>
        </p:nvSpPr>
        <p:spPr>
          <a:xfrm>
            <a:off x="548640" y="4041648"/>
            <a:ext cx="1460449" cy="347472"/>
          </a:xfrm>
          <a:prstGeom prst="roundRect">
            <a:avLst>
              <a:gd name="adj" fmla="val 50000"/>
            </a:avLst>
          </a:prstGeom>
          <a:solidFill>
            <a:srgbClr val="FFFFFF"/>
          </a:solidFill>
          <a:ln w="12700">
            <a:solidFill>
              <a:srgbClr val="D6CBB7"/>
            </a:solidFill>
            <a:prstDash val="solid"/>
          </a:ln>
        </p:spPr>
      </p:sp>
      <p:sp>
        <p:nvSpPr>
          <p:cNvPr id="27" name="Text 23"/>
          <p:cNvSpPr txBox="1"/>
          <p:nvPr/>
        </p:nvSpPr>
        <p:spPr>
          <a:xfrm>
            <a:off x="548640" y="4041648"/>
            <a:ext cx="1460449"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سنت = سنة</a:t>
            </a:r>
            <a:endParaRPr lang="ar-IQ" sz="1250" dirty="0"/>
          </a:p>
        </p:txBody>
      </p:sp>
      <p:sp>
        <p:nvSpPr>
          <p:cNvPr id="28" name="Shape 24"/>
          <p:cNvSpPr/>
          <p:nvPr/>
        </p:nvSpPr>
        <p:spPr>
          <a:xfrm>
            <a:off x="548640" y="4572000"/>
            <a:ext cx="11094415" cy="1508760"/>
          </a:xfrm>
          <a:prstGeom prst="rect">
            <a:avLst/>
          </a:prstGeom>
          <a:solidFill>
            <a:srgbClr val="E4EBF3"/>
          </a:solidFill>
          <a:ln w="12700">
            <a:solidFill>
              <a:srgbClr val="E4EBF3"/>
            </a:solidFill>
            <a:prstDash val="solid"/>
          </a:ln>
        </p:spPr>
      </p:sp>
      <p:sp>
        <p:nvSpPr>
          <p:cNvPr id="29" name="Text 25"/>
          <p:cNvSpPr txBox="1"/>
          <p:nvPr/>
        </p:nvSpPr>
        <p:spPr>
          <a:xfrm>
            <a:off x="10454335" y="4681728"/>
            <a:ext cx="960120" cy="347472"/>
          </a:xfrm>
          <a:prstGeom prst="rect">
            <a:avLst/>
          </a:prstGeom>
          <a:noFill/>
          <a:ln/>
        </p:spPr>
        <p:txBody>
          <a:bodyPr wrap="square" lIns="0" tIns="0" rIns="0" bIns="0" rtlCol="0" anchor="t"/>
          <a:lstStyle/>
          <a:p>
            <a:pPr rtl="1" algn="r" indent="0" marL="0">
              <a:buNone/>
            </a:pPr>
            <a:r>
              <a:rPr lang="ar-IQ" altLang="en-US" sz="1600" b="1" dirty="0">
                <a:solidFill>
                  <a:srgbClr val="24507F"/>
                </a:solidFill>
                <a:latin typeface="Arial" pitchFamily="34" charset="0"/>
                <a:ea typeface="Arial" pitchFamily="34" charset="-122"/>
                <a:cs typeface="Arial" pitchFamily="34" charset="-120"/>
              </a:rPr>
              <a:t>المعنى</a:t>
            </a:r>
            <a:endParaRPr lang="ar-IQ" sz="1600" dirty="0"/>
          </a:p>
        </p:txBody>
      </p:sp>
      <p:sp>
        <p:nvSpPr>
          <p:cNvPr id="30" name="Text 26"/>
          <p:cNvSpPr txBox="1"/>
          <p:nvPr/>
        </p:nvSpPr>
        <p:spPr>
          <a:xfrm>
            <a:off x="822960" y="4681728"/>
            <a:ext cx="9494215" cy="1325880"/>
          </a:xfrm>
          <a:prstGeom prst="rect">
            <a:avLst/>
          </a:prstGeom>
          <a:noFill/>
          <a:ln/>
        </p:spPr>
        <p:txBody>
          <a:bodyPr wrap="square" lIns="0" tIns="0" rIns="0" bIns="0" rtlCol="0" anchor="ctr"/>
          <a:lstStyle/>
          <a:p>
            <a:pPr rtl="1" algn="r" indent="0" marL="0">
              <a:buNone/>
            </a:pPr>
            <a:r>
              <a:rPr lang="ar-IQ" altLang="en-US" sz="1500" dirty="0">
                <a:solidFill>
                  <a:srgbClr val="1F1B17"/>
                </a:solidFill>
                <a:latin typeface="Arial" pitchFamily="34" charset="0"/>
                <a:ea typeface="Arial" pitchFamily="34" charset="-122"/>
                <a:cs typeface="Arial" pitchFamily="34" charset="-120"/>
              </a:rPr>
              <a:t>أنا رُقيم بن مُعرِّف الأوسي، أرسلني الملكُ الحارث إلى أسيس حاميةً، سنة ٤٢٣ (= ٥٢٨م). والحارث هو على الأرجح الحارث بن جبلة الغساني، و«المَسلَحة» مركز حراسة على الثغر.</a:t>
            </a:r>
            <a:endParaRPr lang="ar-IQ"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نقش أم الجمال الثاني: نصّه وقراءتاه</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18</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القراءة: </a:t>
            </a:r>
            <a:r>
              <a:rPr lang="en-US" altLang="en-US" sz="1000" dirty="0">
                <a:solidFill>
                  <a:srgbClr val="6A6258"/>
                </a:solidFill>
                <a:latin typeface="Arial" pitchFamily="34" charset="0"/>
                <a:ea typeface="Arial" pitchFamily="34" charset="-122"/>
                <a:cs typeface="Arial" pitchFamily="34" charset="-120"/>
              </a:rPr>
              <a:t>Littmann 1929</a:t>
            </a:r>
            <a:r>
              <a:rPr lang="ar-IQ" altLang="en-US" sz="1000" dirty="0">
                <a:solidFill>
                  <a:srgbClr val="6A6258"/>
                </a:solidFill>
                <a:latin typeface="Arial" pitchFamily="34" charset="0"/>
                <a:ea typeface="Arial" pitchFamily="34" charset="-122"/>
                <a:cs typeface="Arial" pitchFamily="34" charset="-120"/>
              </a:rPr>
              <a:t>‏؛ </a:t>
            </a:r>
            <a:r>
              <a:rPr lang="en-US" altLang="en-US" sz="1000" dirty="0">
                <a:solidFill>
                  <a:srgbClr val="6A6258"/>
                </a:solidFill>
                <a:latin typeface="Arial" pitchFamily="34" charset="0"/>
                <a:ea typeface="Arial" pitchFamily="34" charset="-122"/>
                <a:cs typeface="Arial" pitchFamily="34" charset="-120"/>
              </a:rPr>
              <a:t>Bellamy 1988</a:t>
            </a:r>
            <a:r>
              <a:rPr lang="ar-IQ" altLang="en-US" sz="1000" dirty="0">
                <a:solidFill>
                  <a:srgbClr val="6A6258"/>
                </a:solidFill>
                <a:latin typeface="Arial" pitchFamily="34" charset="0"/>
                <a:ea typeface="Arial" pitchFamily="34" charset="-122"/>
                <a:cs typeface="Arial" pitchFamily="34" charset="-120"/>
              </a:rPr>
              <a:t> · الكتاب، ص٥</a:t>
            </a:r>
            <a:endParaRPr lang="ar-IQ" sz="1000" dirty="0"/>
          </a:p>
        </p:txBody>
      </p:sp>
      <p:pic>
        <p:nvPicPr>
          <p:cNvPr id="7" name="Image 0" descr="C:\Users\K\Documents\Claude\Projects\الخط العربي والزخرفة الإسلامية\الأسبوع 01\assets\ummjimal2_facsimile.png">    </p:cNvPr>
          <p:cNvPicPr>
            <a:picLocks noChangeAspect="1"/>
          </p:cNvPicPr>
          <p:nvPr/>
        </p:nvPicPr>
        <p:blipFill>
          <a:blip r:embed="rId1"/>
          <a:stretch>
            <a:fillRect/>
          </a:stretch>
        </p:blipFill>
        <p:spPr>
          <a:xfrm>
            <a:off x="548640" y="1554387"/>
            <a:ext cx="3931920" cy="2030155"/>
          </a:xfrm>
          <a:prstGeom prst="rect">
            <a:avLst/>
          </a:prstGeom>
        </p:spPr>
      </p:pic>
      <p:sp>
        <p:nvSpPr>
          <p:cNvPr id="8" name="Text 4"/>
          <p:cNvSpPr txBox="1"/>
          <p:nvPr/>
        </p:nvSpPr>
        <p:spPr>
          <a:xfrm>
            <a:off x="548640" y="3611973"/>
            <a:ext cx="3931920"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رسم النقش (نسخة منقولة)</a:t>
            </a:r>
            <a:endParaRPr lang="ar-IQ" sz="1000" dirty="0"/>
          </a:p>
        </p:txBody>
      </p:sp>
      <p:sp>
        <p:nvSpPr>
          <p:cNvPr id="9" name="Shape 5"/>
          <p:cNvSpPr/>
          <p:nvPr/>
        </p:nvSpPr>
        <p:spPr>
          <a:xfrm>
            <a:off x="5349240" y="1325880"/>
            <a:ext cx="5836615" cy="2487168"/>
          </a:xfrm>
          <a:prstGeom prst="rect">
            <a:avLst/>
          </a:prstGeom>
          <a:solidFill>
            <a:srgbClr val="EFE6D6"/>
          </a:solidFill>
          <a:ln w="12700">
            <a:solidFill>
              <a:srgbClr val="EFE6D6"/>
            </a:solidFill>
            <a:prstDash val="solid"/>
          </a:ln>
        </p:spPr>
      </p:sp>
      <p:sp>
        <p:nvSpPr>
          <p:cNvPr id="10" name="Shape 6"/>
          <p:cNvSpPr/>
          <p:nvPr/>
        </p:nvSpPr>
        <p:spPr>
          <a:xfrm>
            <a:off x="5349240" y="1325880"/>
            <a:ext cx="5836615" cy="2487168"/>
          </a:xfrm>
          <a:prstGeom prst="rect">
            <a:avLst/>
          </a:prstGeom>
          <a:ln w="22225">
            <a:solidFill>
              <a:srgbClr val="A86F24"/>
            </a:solidFill>
            <a:prstDash val="solid"/>
          </a:ln>
        </p:spPr>
      </p:sp>
      <p:sp>
        <p:nvSpPr>
          <p:cNvPr id="11" name="Shape 7"/>
          <p:cNvSpPr/>
          <p:nvPr/>
        </p:nvSpPr>
        <p:spPr>
          <a:xfrm>
            <a:off x="5431536" y="1408176"/>
            <a:ext cx="5672023" cy="2322576"/>
          </a:xfrm>
          <a:prstGeom prst="rect">
            <a:avLst/>
          </a:prstGeom>
          <a:ln w="9525">
            <a:solidFill>
              <a:srgbClr val="A86F24"/>
            </a:solidFill>
            <a:prstDash val="solid"/>
          </a:ln>
        </p:spPr>
      </p:sp>
      <p:sp>
        <p:nvSpPr>
          <p:cNvPr id="12" name="Shape 8"/>
          <p:cNvSpPr/>
          <p:nvPr/>
        </p:nvSpPr>
        <p:spPr>
          <a:xfrm rot="16200000">
            <a:off x="10421600" y="2363724"/>
            <a:ext cx="1939991" cy="411480"/>
          </a:xfrm>
          <a:prstGeom prst="triangle">
            <a:avLst/>
          </a:prstGeom>
          <a:ln w="22225">
            <a:solidFill>
              <a:srgbClr val="A86F24"/>
            </a:solidFill>
            <a:prstDash val="solid"/>
          </a:ln>
        </p:spPr>
      </p:sp>
      <p:sp>
        <p:nvSpPr>
          <p:cNvPr id="13" name="Shape 9"/>
          <p:cNvSpPr/>
          <p:nvPr/>
        </p:nvSpPr>
        <p:spPr>
          <a:xfrm rot="5400000">
            <a:off x="4173504" y="2363724"/>
            <a:ext cx="1939991" cy="411480"/>
          </a:xfrm>
          <a:prstGeom prst="triangle">
            <a:avLst/>
          </a:prstGeom>
          <a:ln w="22225">
            <a:solidFill>
              <a:srgbClr val="A86F24"/>
            </a:solidFill>
            <a:prstDash val="solid"/>
          </a:ln>
        </p:spPr>
      </p:sp>
      <p:sp>
        <p:nvSpPr>
          <p:cNvPr id="14" name="Text 10"/>
          <p:cNvSpPr txBox="1"/>
          <p:nvPr/>
        </p:nvSpPr>
        <p:spPr>
          <a:xfrm>
            <a:off x="5623560" y="1435608"/>
            <a:ext cx="5287975" cy="2267712"/>
          </a:xfrm>
          <a:prstGeom prst="rect">
            <a:avLst/>
          </a:prstGeom>
          <a:noFill/>
          <a:ln/>
        </p:spPr>
        <p:txBody>
          <a:bodyPr wrap="square" lIns="0" tIns="0" rIns="0" bIns="0" rtlCol="0" anchor="ctr"/>
          <a:lstStyle/>
          <a:p>
            <a:pPr rtl="1" algn="ctr" indent="0" marL="0">
              <a:spcAft>
                <a:spcPts val="500"/>
              </a:spcAft>
              <a:buNone/>
            </a:pPr>
            <a:r>
              <a:rPr lang="ar-IQ" altLang="en-US" sz="1800" b="1" dirty="0">
                <a:solidFill>
                  <a:srgbClr val="1F1B17"/>
                </a:solidFill>
                <a:latin typeface="Arial" pitchFamily="34" charset="0"/>
                <a:ea typeface="Arial" pitchFamily="34" charset="-122"/>
                <a:cs typeface="Arial" pitchFamily="34" charset="-120"/>
              </a:rPr>
              <a:t>برزه عقدا لاليه</a:t>
            </a:r>
            <a:endParaRPr lang="ar-IQ" sz="1800" dirty="0"/>
          </a:p>
          <a:p>
            <a:pPr rtl="1" algn="ctr" indent="0" marL="0">
              <a:spcAft>
                <a:spcPts val="500"/>
              </a:spcAft>
              <a:buNone/>
            </a:pPr>
            <a:r>
              <a:rPr lang="ar-IQ" altLang="en-US" sz="1800" b="1" dirty="0">
                <a:solidFill>
                  <a:srgbClr val="1F1B17"/>
                </a:solidFill>
                <a:latin typeface="Arial" pitchFamily="34" charset="0"/>
                <a:ea typeface="Arial" pitchFamily="34" charset="-122"/>
                <a:cs typeface="Arial" pitchFamily="34" charset="-120"/>
              </a:rPr>
              <a:t>بر عبيده كاتب</a:t>
            </a:r>
            <a:endParaRPr lang="ar-IQ" sz="1800" dirty="0"/>
          </a:p>
          <a:p>
            <a:pPr rtl="1" algn="ctr" indent="0" marL="0">
              <a:spcAft>
                <a:spcPts val="500"/>
              </a:spcAft>
              <a:buNone/>
            </a:pPr>
            <a:r>
              <a:rPr lang="ar-IQ" altLang="en-US" sz="1800" b="1" dirty="0">
                <a:solidFill>
                  <a:srgbClr val="1F1B17"/>
                </a:solidFill>
                <a:latin typeface="Arial" pitchFamily="34" charset="0"/>
                <a:ea typeface="Arial" pitchFamily="34" charset="-122"/>
                <a:cs typeface="Arial" pitchFamily="34" charset="-120"/>
              </a:rPr>
              <a:t>الخليد … بنى</a:t>
            </a:r>
            <a:endParaRPr lang="ar-IQ" sz="1800" dirty="0"/>
          </a:p>
          <a:p>
            <a:pPr rtl="1" algn="ctr" indent="0" marL="0">
              <a:spcAft>
                <a:spcPts val="500"/>
              </a:spcAft>
              <a:buNone/>
            </a:pPr>
            <a:r>
              <a:rPr lang="ar-IQ" altLang="en-US" sz="1800" b="1" dirty="0">
                <a:solidFill>
                  <a:srgbClr val="1F1B17"/>
                </a:solidFill>
                <a:latin typeface="Arial" pitchFamily="34" charset="0"/>
                <a:ea typeface="Arial" pitchFamily="34" charset="-122"/>
                <a:cs typeface="Arial" pitchFamily="34" charset="-120"/>
              </a:rPr>
              <a:t>عمرو …</a:t>
            </a:r>
            <a:endParaRPr lang="ar-IQ" sz="1800" dirty="0"/>
          </a:p>
          <a:p>
            <a:pPr rtl="1" algn="ctr" indent="0" marL="0">
              <a:spcAft>
                <a:spcPts val="500"/>
              </a:spcAft>
              <a:buNone/>
            </a:pPr>
            <a:r>
              <a:rPr lang="ar-IQ" altLang="en-US" sz="1800" b="1" dirty="0">
                <a:solidFill>
                  <a:srgbClr val="1F1B17"/>
                </a:solidFill>
                <a:latin typeface="Arial" pitchFamily="34" charset="0"/>
                <a:ea typeface="Arial" pitchFamily="34" charset="-122"/>
                <a:cs typeface="Arial" pitchFamily="34" charset="-120"/>
              </a:rPr>
              <a:t>‏…</a:t>
            </a:r>
            <a:endParaRPr lang="ar-IQ" sz="1800" dirty="0"/>
          </a:p>
        </p:txBody>
      </p:sp>
      <p:sp>
        <p:nvSpPr>
          <p:cNvPr id="15" name="Text 11"/>
          <p:cNvSpPr txBox="1"/>
          <p:nvPr/>
        </p:nvSpPr>
        <p:spPr>
          <a:xfrm>
            <a:off x="10042855" y="4041648"/>
            <a:ext cx="1600200" cy="347472"/>
          </a:xfrm>
          <a:prstGeom prst="rect">
            <a:avLst/>
          </a:prstGeom>
          <a:noFill/>
          <a:ln/>
        </p:spPr>
        <p:txBody>
          <a:bodyPr wrap="square" lIns="0" tIns="0" rIns="0" bIns="0" rtlCol="0" anchor="ctr"/>
          <a:lstStyle/>
          <a:p>
            <a:pPr rtl="1" algn="r" indent="0" marL="0">
              <a:buNone/>
            </a:pPr>
            <a:r>
              <a:rPr lang="ar-IQ" altLang="en-US" sz="1400" b="1" dirty="0">
                <a:solidFill>
                  <a:srgbClr val="A86F24"/>
                </a:solidFill>
                <a:latin typeface="Arial" pitchFamily="34" charset="0"/>
                <a:ea typeface="Arial" pitchFamily="34" charset="-122"/>
                <a:cs typeface="Arial" pitchFamily="34" charset="-120"/>
              </a:rPr>
              <a:t>مفاتيح القراءة:</a:t>
            </a:r>
            <a:endParaRPr lang="ar-IQ" sz="1400" dirty="0"/>
          </a:p>
        </p:txBody>
      </p:sp>
      <p:sp>
        <p:nvSpPr>
          <p:cNvPr id="16" name="Shape 12"/>
          <p:cNvSpPr/>
          <p:nvPr/>
        </p:nvSpPr>
        <p:spPr>
          <a:xfrm>
            <a:off x="8122615" y="4041648"/>
            <a:ext cx="1737360" cy="347472"/>
          </a:xfrm>
          <a:prstGeom prst="roundRect">
            <a:avLst>
              <a:gd name="adj" fmla="val 50000"/>
            </a:avLst>
          </a:prstGeom>
          <a:solidFill>
            <a:srgbClr val="FFFFFF"/>
          </a:solidFill>
          <a:ln w="12700">
            <a:solidFill>
              <a:srgbClr val="D6CBB7"/>
            </a:solidFill>
            <a:prstDash val="solid"/>
          </a:ln>
        </p:spPr>
      </p:sp>
      <p:sp>
        <p:nvSpPr>
          <p:cNvPr id="17" name="Text 13"/>
          <p:cNvSpPr txBox="1"/>
          <p:nvPr/>
        </p:nvSpPr>
        <p:spPr>
          <a:xfrm>
            <a:off x="8122615"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بر = ابن</a:t>
            </a:r>
            <a:endParaRPr lang="ar-IQ" sz="1250" dirty="0"/>
          </a:p>
        </p:txBody>
      </p:sp>
      <p:sp>
        <p:nvSpPr>
          <p:cNvPr id="18" name="Shape 14"/>
          <p:cNvSpPr/>
          <p:nvPr/>
        </p:nvSpPr>
        <p:spPr>
          <a:xfrm>
            <a:off x="6275527" y="4041648"/>
            <a:ext cx="1737360" cy="347472"/>
          </a:xfrm>
          <a:prstGeom prst="roundRect">
            <a:avLst>
              <a:gd name="adj" fmla="val 50000"/>
            </a:avLst>
          </a:prstGeom>
          <a:solidFill>
            <a:srgbClr val="FFFFFF"/>
          </a:solidFill>
          <a:ln w="12700">
            <a:solidFill>
              <a:srgbClr val="D6CBB7"/>
            </a:solidFill>
            <a:prstDash val="solid"/>
          </a:ln>
        </p:spPr>
      </p:sp>
      <p:sp>
        <p:nvSpPr>
          <p:cNvPr id="19" name="Text 15"/>
          <p:cNvSpPr txBox="1"/>
          <p:nvPr/>
        </p:nvSpPr>
        <p:spPr>
          <a:xfrm>
            <a:off x="6275527"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لاليه = لِعُلَيّ</a:t>
            </a:r>
            <a:endParaRPr lang="ar-IQ" sz="1250" dirty="0"/>
          </a:p>
        </p:txBody>
      </p:sp>
      <p:sp>
        <p:nvSpPr>
          <p:cNvPr id="20" name="Shape 16"/>
          <p:cNvSpPr/>
          <p:nvPr/>
        </p:nvSpPr>
        <p:spPr>
          <a:xfrm>
            <a:off x="4428439" y="4041648"/>
            <a:ext cx="1737360" cy="347472"/>
          </a:xfrm>
          <a:prstGeom prst="roundRect">
            <a:avLst>
              <a:gd name="adj" fmla="val 50000"/>
            </a:avLst>
          </a:prstGeom>
          <a:solidFill>
            <a:srgbClr val="FFFFFF"/>
          </a:solidFill>
          <a:ln w="12700">
            <a:solidFill>
              <a:srgbClr val="D6CBB7"/>
            </a:solidFill>
            <a:prstDash val="solid"/>
          </a:ln>
        </p:spPr>
      </p:sp>
      <p:sp>
        <p:nvSpPr>
          <p:cNvPr id="21" name="Text 17"/>
          <p:cNvSpPr txBox="1"/>
          <p:nvPr/>
        </p:nvSpPr>
        <p:spPr>
          <a:xfrm>
            <a:off x="4428439"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عبيده = عبيدة</a:t>
            </a:r>
            <a:endParaRPr lang="ar-IQ" sz="1250" dirty="0"/>
          </a:p>
        </p:txBody>
      </p:sp>
      <p:sp>
        <p:nvSpPr>
          <p:cNvPr id="22" name="Shape 18"/>
          <p:cNvSpPr/>
          <p:nvPr/>
        </p:nvSpPr>
        <p:spPr>
          <a:xfrm>
            <a:off x="2581351" y="4041648"/>
            <a:ext cx="1737360" cy="347472"/>
          </a:xfrm>
          <a:prstGeom prst="roundRect">
            <a:avLst>
              <a:gd name="adj" fmla="val 50000"/>
            </a:avLst>
          </a:prstGeom>
          <a:solidFill>
            <a:srgbClr val="FFFFFF"/>
          </a:solidFill>
          <a:ln w="12700">
            <a:solidFill>
              <a:srgbClr val="D6CBB7"/>
            </a:solidFill>
            <a:prstDash val="solid"/>
          </a:ln>
        </p:spPr>
      </p:sp>
      <p:sp>
        <p:nvSpPr>
          <p:cNvPr id="23" name="Text 19"/>
          <p:cNvSpPr txBox="1"/>
          <p:nvPr/>
        </p:nvSpPr>
        <p:spPr>
          <a:xfrm>
            <a:off x="2581351" y="4041648"/>
            <a:ext cx="1737360" cy="347472"/>
          </a:xfrm>
          <a:prstGeom prst="rect">
            <a:avLst/>
          </a:prstGeom>
          <a:noFill/>
          <a:ln/>
        </p:spPr>
        <p:txBody>
          <a:bodyPr wrap="square" lIns="0" tIns="0" rIns="0" bIns="0" rtlCol="0" anchor="ctr"/>
          <a:lstStyle/>
          <a:p>
            <a:pPr rtl="1" algn="ctr" indent="0" marL="0">
              <a:buNone/>
            </a:pPr>
            <a:r>
              <a:rPr lang="ar-IQ" altLang="en-US" sz="1250" dirty="0">
                <a:solidFill>
                  <a:srgbClr val="1F1B17"/>
                </a:solidFill>
                <a:latin typeface="Arial" pitchFamily="34" charset="0"/>
                <a:ea typeface="Arial" pitchFamily="34" charset="-122"/>
                <a:cs typeface="Arial" pitchFamily="34" charset="-120"/>
              </a:rPr>
              <a:t>بنى = بني</a:t>
            </a:r>
            <a:endParaRPr lang="ar-IQ" sz="1250" dirty="0"/>
          </a:p>
        </p:txBody>
      </p:sp>
      <p:sp>
        <p:nvSpPr>
          <p:cNvPr id="24" name="Shape 20"/>
          <p:cNvSpPr/>
          <p:nvPr/>
        </p:nvSpPr>
        <p:spPr>
          <a:xfrm>
            <a:off x="6233008" y="4572000"/>
            <a:ext cx="5410048" cy="1508760"/>
          </a:xfrm>
          <a:prstGeom prst="rect">
            <a:avLst/>
          </a:prstGeom>
          <a:solidFill>
            <a:srgbClr val="E4EBF3"/>
          </a:solidFill>
          <a:ln w="12700">
            <a:solidFill>
              <a:srgbClr val="E4EBF3"/>
            </a:solidFill>
            <a:prstDash val="solid"/>
          </a:ln>
        </p:spPr>
      </p:sp>
      <p:sp>
        <p:nvSpPr>
          <p:cNvPr id="25" name="Text 21"/>
          <p:cNvSpPr txBox="1"/>
          <p:nvPr/>
        </p:nvSpPr>
        <p:spPr>
          <a:xfrm>
            <a:off x="6461608" y="4663440"/>
            <a:ext cx="4952848" cy="347472"/>
          </a:xfrm>
          <a:prstGeom prst="rect">
            <a:avLst/>
          </a:prstGeom>
          <a:noFill/>
          <a:ln/>
        </p:spPr>
        <p:txBody>
          <a:bodyPr wrap="square" lIns="0" tIns="0" rIns="0" bIns="0" rtlCol="0" anchor="t"/>
          <a:lstStyle/>
          <a:p>
            <a:pPr rtl="1" algn="r" indent="0" marL="0">
              <a:buNone/>
            </a:pPr>
            <a:r>
              <a:rPr lang="ar-IQ" altLang="en-US" sz="1500" b="1" dirty="0">
                <a:solidFill>
                  <a:srgbClr val="24507F"/>
                </a:solidFill>
                <a:latin typeface="Arial" pitchFamily="34" charset="0"/>
                <a:ea typeface="Arial" pitchFamily="34" charset="-122"/>
                <a:cs typeface="Arial" pitchFamily="34" charset="-120"/>
              </a:rPr>
              <a:t>قراءة ليتمان (١٩٢٩)</a:t>
            </a:r>
            <a:endParaRPr lang="ar-IQ" sz="1500" dirty="0"/>
          </a:p>
        </p:txBody>
      </p:sp>
      <p:sp>
        <p:nvSpPr>
          <p:cNvPr id="26" name="Text 22"/>
          <p:cNvSpPr txBox="1"/>
          <p:nvPr/>
        </p:nvSpPr>
        <p:spPr>
          <a:xfrm>
            <a:off x="6461608" y="5029200"/>
            <a:ext cx="4952848" cy="1005840"/>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«اللهمّ غفراً لعُلَيّ بن عبيدة، كاتبِ الخُلَيد، سيّدِ بني عمرو؛ فليدعُ له من يقرؤه»: دعاء بالمغفرة.</a:t>
            </a:r>
            <a:endParaRPr lang="ar-IQ" sz="1450" dirty="0"/>
          </a:p>
        </p:txBody>
      </p:sp>
      <p:sp>
        <p:nvSpPr>
          <p:cNvPr id="27" name="Shape 23"/>
          <p:cNvSpPr/>
          <p:nvPr/>
        </p:nvSpPr>
        <p:spPr>
          <a:xfrm>
            <a:off x="548640" y="4572000"/>
            <a:ext cx="5410048" cy="1508760"/>
          </a:xfrm>
          <a:prstGeom prst="rect">
            <a:avLst/>
          </a:prstGeom>
          <a:solidFill>
            <a:srgbClr val="EFE6D6"/>
          </a:solidFill>
          <a:ln w="12700">
            <a:solidFill>
              <a:srgbClr val="EFE6D6"/>
            </a:solidFill>
            <a:prstDash val="solid"/>
          </a:ln>
        </p:spPr>
      </p:sp>
      <p:sp>
        <p:nvSpPr>
          <p:cNvPr id="28" name="Text 24"/>
          <p:cNvSpPr txBox="1"/>
          <p:nvPr/>
        </p:nvSpPr>
        <p:spPr>
          <a:xfrm>
            <a:off x="777240" y="4663440"/>
            <a:ext cx="4952848" cy="347472"/>
          </a:xfrm>
          <a:prstGeom prst="rect">
            <a:avLst/>
          </a:prstGeom>
          <a:noFill/>
          <a:ln/>
        </p:spPr>
        <p:txBody>
          <a:bodyPr wrap="square" lIns="0" tIns="0" rIns="0" bIns="0" rtlCol="0" anchor="t"/>
          <a:lstStyle/>
          <a:p>
            <a:pPr rtl="1" algn="r" indent="0" marL="0">
              <a:buNone/>
            </a:pPr>
            <a:r>
              <a:rPr lang="ar-IQ" altLang="en-US" sz="1500" b="1" dirty="0">
                <a:solidFill>
                  <a:srgbClr val="A86F24"/>
                </a:solidFill>
                <a:latin typeface="Arial" pitchFamily="34" charset="0"/>
                <a:ea typeface="Arial" pitchFamily="34" charset="-122"/>
                <a:cs typeface="Arial" pitchFamily="34" charset="-120"/>
              </a:rPr>
              <a:t>قراءة بيلامي (١٩٨٨)</a:t>
            </a:r>
            <a:endParaRPr lang="ar-IQ" sz="1500" dirty="0"/>
          </a:p>
        </p:txBody>
      </p:sp>
      <p:sp>
        <p:nvSpPr>
          <p:cNvPr id="29" name="Text 25"/>
          <p:cNvSpPr txBox="1"/>
          <p:nvPr/>
        </p:nvSpPr>
        <p:spPr>
          <a:xfrm>
            <a:off x="777240" y="5029200"/>
            <a:ext cx="4952848" cy="1005840"/>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«أقامه رفاقُ عُلَيّ بن عبيدة، كاتبِ الفرقة الأوغسطية الثانية؛ جُنَّ من يمحوه»: نُصُب تذكاري.</a:t>
            </a:r>
            <a:endParaRPr lang="ar-IQ" sz="14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الكتابة تدويناً… والخط تجويداً وتحسيناً</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19</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ص٥–٦ (العقد الفريد ج٤، ص٢٥٥)</a:t>
            </a:r>
            <a:endParaRPr lang="ar-IQ" sz="1000" dirty="0"/>
          </a:p>
        </p:txBody>
      </p:sp>
      <p:sp>
        <p:nvSpPr>
          <p:cNvPr id="7" name="Shape 4"/>
          <p:cNvSpPr/>
          <p:nvPr/>
        </p:nvSpPr>
        <p:spPr>
          <a:xfrm>
            <a:off x="6324448" y="1325880"/>
            <a:ext cx="5318608" cy="3154680"/>
          </a:xfrm>
          <a:prstGeom prst="rect">
            <a:avLst/>
          </a:prstGeom>
          <a:solidFill>
            <a:srgbClr val="EFE6D6"/>
          </a:solidFill>
          <a:ln w="12700">
            <a:solidFill>
              <a:srgbClr val="EFE6D6"/>
            </a:solidFill>
            <a:prstDash val="solid"/>
          </a:ln>
        </p:spPr>
      </p:sp>
      <p:sp>
        <p:nvSpPr>
          <p:cNvPr id="8" name="Text 5"/>
          <p:cNvSpPr txBox="1"/>
          <p:nvPr/>
        </p:nvSpPr>
        <p:spPr>
          <a:xfrm>
            <a:off x="6644488" y="1508760"/>
            <a:ext cx="4678528" cy="594360"/>
          </a:xfrm>
          <a:prstGeom prst="rect">
            <a:avLst/>
          </a:prstGeom>
          <a:noFill/>
          <a:ln/>
        </p:spPr>
        <p:txBody>
          <a:bodyPr wrap="square" lIns="0" tIns="0" rIns="0" bIns="0" rtlCol="0" anchor="t"/>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الكتابة</a:t>
            </a:r>
            <a:endParaRPr lang="ar-IQ" sz="3000" dirty="0"/>
          </a:p>
        </p:txBody>
      </p:sp>
      <p:sp>
        <p:nvSpPr>
          <p:cNvPr id="9" name="Text 6"/>
          <p:cNvSpPr txBox="1"/>
          <p:nvPr/>
        </p:nvSpPr>
        <p:spPr>
          <a:xfrm>
            <a:off x="6644488" y="2103120"/>
            <a:ext cx="4678528" cy="365760"/>
          </a:xfrm>
          <a:prstGeom prst="rect">
            <a:avLst/>
          </a:prstGeom>
          <a:noFill/>
          <a:ln/>
        </p:spPr>
        <p:txBody>
          <a:bodyPr wrap="square" lIns="0" tIns="0" rIns="0" bIns="0" rtlCol="0" anchor="t"/>
          <a:lstStyle/>
          <a:p>
            <a:pPr rtl="1" algn="r" indent="0" marL="0">
              <a:buNone/>
            </a:pPr>
            <a:r>
              <a:rPr lang="ar-IQ" altLang="en-US" sz="1500" b="1" dirty="0">
                <a:solidFill>
                  <a:srgbClr val="6A6258"/>
                </a:solidFill>
                <a:latin typeface="Arial" pitchFamily="34" charset="0"/>
                <a:ea typeface="Arial" pitchFamily="34" charset="-122"/>
                <a:cs typeface="Arial" pitchFamily="34" charset="-120"/>
              </a:rPr>
              <a:t>وظيفتها التدوين: التوثيق والتسجيل</a:t>
            </a:r>
            <a:endParaRPr lang="ar-IQ" sz="1500" dirty="0"/>
          </a:p>
        </p:txBody>
      </p:sp>
      <p:sp>
        <p:nvSpPr>
          <p:cNvPr id="10" name="Text 7"/>
          <p:cNvSpPr txBox="1"/>
          <p:nvPr/>
        </p:nvSpPr>
        <p:spPr>
          <a:xfrm>
            <a:off x="6644488" y="2651760"/>
            <a:ext cx="4678528" cy="1737360"/>
          </a:xfrm>
          <a:prstGeom prst="rect">
            <a:avLst/>
          </a:prstGeom>
          <a:noFill/>
          <a:ln/>
        </p:spPr>
        <p:txBody>
          <a:bodyPr wrap="square" lIns="0" tIns="0" rIns="0" bIns="0" rtlCol="0" anchor="t"/>
          <a:lstStyle/>
          <a:p>
            <a:pPr rtl="1" algn="r" marL="203200" indent="-203200">
              <a:spcAft>
                <a:spcPts val="1000"/>
              </a:spcAft>
              <a:buSzPct val="100000"/>
              <a:buChar char="◆"/>
            </a:pPr>
            <a:r>
              <a:rPr lang="ar-IQ" altLang="en-US" sz="1650" dirty="0">
                <a:solidFill>
                  <a:srgbClr val="1F1B17"/>
                </a:solidFill>
                <a:latin typeface="Arial" pitchFamily="34" charset="0"/>
                <a:ea typeface="Arial" pitchFamily="34" charset="-122"/>
                <a:cs typeface="Arial" pitchFamily="34" charset="-120"/>
              </a:rPr>
              <a:t>استرسال وبديهة وسرعة</a:t>
            </a:r>
            <a:endParaRPr lang="ar-IQ" sz="1650" dirty="0"/>
          </a:p>
          <a:p>
            <a:pPr rtl="1" algn="r" marL="203200" indent="-203200">
              <a:spcAft>
                <a:spcPts val="1000"/>
              </a:spcAft>
              <a:buSzPct val="100000"/>
              <a:buChar char="◆"/>
            </a:pPr>
            <a:r>
              <a:rPr lang="ar-IQ" altLang="en-US" sz="1650" dirty="0">
                <a:solidFill>
                  <a:srgbClr val="1F1B17"/>
                </a:solidFill>
                <a:latin typeface="Arial" pitchFamily="34" charset="0"/>
                <a:ea typeface="Arial" pitchFamily="34" charset="-122"/>
                <a:cs typeface="Arial" pitchFamily="34" charset="-120"/>
              </a:rPr>
              <a:t>تلقائية في رسم الحروف</a:t>
            </a:r>
            <a:endParaRPr lang="ar-IQ" sz="1650" dirty="0"/>
          </a:p>
          <a:p>
            <a:pPr rtl="1" algn="r" marL="203200" indent="-203200">
              <a:spcAft>
                <a:spcPts val="1000"/>
              </a:spcAft>
              <a:buSzPct val="100000"/>
              <a:buChar char="◆"/>
            </a:pPr>
            <a:r>
              <a:rPr lang="ar-IQ" altLang="en-US" sz="1650" dirty="0">
                <a:solidFill>
                  <a:srgbClr val="1F1B17"/>
                </a:solidFill>
                <a:latin typeface="Arial" pitchFamily="34" charset="0"/>
                <a:ea typeface="Arial" pitchFamily="34" charset="-122"/>
                <a:cs typeface="Arial" pitchFamily="34" charset="-120"/>
              </a:rPr>
              <a:t>بساطة بلا تكلّف ولا تصنّع</a:t>
            </a:r>
            <a:endParaRPr lang="ar-IQ" sz="1650" dirty="0"/>
          </a:p>
        </p:txBody>
      </p:sp>
      <p:sp>
        <p:nvSpPr>
          <p:cNvPr id="11" name="Shape 8"/>
          <p:cNvSpPr/>
          <p:nvPr/>
        </p:nvSpPr>
        <p:spPr>
          <a:xfrm>
            <a:off x="548640" y="1325880"/>
            <a:ext cx="5318608" cy="3154680"/>
          </a:xfrm>
          <a:prstGeom prst="rect">
            <a:avLst/>
          </a:prstGeom>
          <a:solidFill>
            <a:srgbClr val="E4EBF3"/>
          </a:solidFill>
          <a:ln w="12700">
            <a:solidFill>
              <a:srgbClr val="E4EBF3"/>
            </a:solidFill>
            <a:prstDash val="solid"/>
          </a:ln>
        </p:spPr>
      </p:sp>
      <p:sp>
        <p:nvSpPr>
          <p:cNvPr id="12" name="Text 9"/>
          <p:cNvSpPr txBox="1"/>
          <p:nvPr/>
        </p:nvSpPr>
        <p:spPr>
          <a:xfrm>
            <a:off x="868680" y="1508760"/>
            <a:ext cx="4678528" cy="594360"/>
          </a:xfrm>
          <a:prstGeom prst="rect">
            <a:avLst/>
          </a:prstGeom>
          <a:noFill/>
          <a:ln/>
        </p:spPr>
        <p:txBody>
          <a:bodyPr wrap="square" lIns="0" tIns="0" rIns="0" bIns="0" rtlCol="0" anchor="t"/>
          <a:lstStyle/>
          <a:p>
            <a:pPr rtl="1" algn="r" indent="0" marL="0">
              <a:buNone/>
            </a:pPr>
            <a:r>
              <a:rPr lang="ar-IQ" altLang="en-US" sz="3000" b="1" dirty="0">
                <a:solidFill>
                  <a:srgbClr val="24507F"/>
                </a:solidFill>
                <a:latin typeface="Arial" pitchFamily="34" charset="0"/>
                <a:ea typeface="Arial" pitchFamily="34" charset="-122"/>
                <a:cs typeface="Arial" pitchFamily="34" charset="-120"/>
              </a:rPr>
              <a:t>الخط</a:t>
            </a:r>
            <a:endParaRPr lang="ar-IQ" sz="3000" dirty="0"/>
          </a:p>
        </p:txBody>
      </p:sp>
      <p:sp>
        <p:nvSpPr>
          <p:cNvPr id="13" name="Text 10"/>
          <p:cNvSpPr txBox="1"/>
          <p:nvPr/>
        </p:nvSpPr>
        <p:spPr>
          <a:xfrm>
            <a:off x="868680" y="2103120"/>
            <a:ext cx="4678528" cy="365760"/>
          </a:xfrm>
          <a:prstGeom prst="rect">
            <a:avLst/>
          </a:prstGeom>
          <a:noFill/>
          <a:ln/>
        </p:spPr>
        <p:txBody>
          <a:bodyPr wrap="square" lIns="0" tIns="0" rIns="0" bIns="0" rtlCol="0" anchor="t"/>
          <a:lstStyle/>
          <a:p>
            <a:pPr rtl="1" algn="r" indent="0" marL="0">
              <a:buNone/>
            </a:pPr>
            <a:r>
              <a:rPr lang="ar-IQ" altLang="en-US" sz="1500" b="1" dirty="0">
                <a:solidFill>
                  <a:srgbClr val="6A6258"/>
                </a:solidFill>
                <a:latin typeface="Arial" pitchFamily="34" charset="0"/>
                <a:ea typeface="Arial" pitchFamily="34" charset="-122"/>
                <a:cs typeface="Arial" pitchFamily="34" charset="-120"/>
              </a:rPr>
              <a:t>غايته التجويد والتحسين</a:t>
            </a:r>
            <a:endParaRPr lang="ar-IQ" sz="1500" dirty="0"/>
          </a:p>
        </p:txBody>
      </p:sp>
      <p:sp>
        <p:nvSpPr>
          <p:cNvPr id="14" name="Text 11"/>
          <p:cNvSpPr txBox="1"/>
          <p:nvPr/>
        </p:nvSpPr>
        <p:spPr>
          <a:xfrm>
            <a:off x="868680" y="2651760"/>
            <a:ext cx="4678528" cy="1737360"/>
          </a:xfrm>
          <a:prstGeom prst="rect">
            <a:avLst/>
          </a:prstGeom>
          <a:noFill/>
          <a:ln/>
        </p:spPr>
        <p:txBody>
          <a:bodyPr wrap="square" lIns="0" tIns="0" rIns="0" bIns="0" rtlCol="0" anchor="t"/>
          <a:lstStyle/>
          <a:p>
            <a:pPr rtl="1" algn="r" marL="203200" indent="-203200">
              <a:spcAft>
                <a:spcPts val="1000"/>
              </a:spcAft>
              <a:buSzPct val="100000"/>
              <a:buChar char="◆"/>
            </a:pPr>
            <a:r>
              <a:rPr lang="ar-IQ" altLang="en-US" sz="1650" dirty="0">
                <a:solidFill>
                  <a:srgbClr val="1F1B17"/>
                </a:solidFill>
                <a:latin typeface="Arial" pitchFamily="34" charset="0"/>
                <a:ea typeface="Arial" pitchFamily="34" charset="-122"/>
                <a:cs typeface="Arial" pitchFamily="34" charset="-120"/>
              </a:rPr>
              <a:t>ضبط رسم الحروف ومواضع اتصالها</a:t>
            </a:r>
            <a:endParaRPr lang="ar-IQ" sz="1650" dirty="0"/>
          </a:p>
          <a:p>
            <a:pPr rtl="1" algn="r" marL="203200" indent="-203200">
              <a:spcAft>
                <a:spcPts val="1000"/>
              </a:spcAft>
              <a:buSzPct val="100000"/>
              <a:buChar char="◆"/>
            </a:pPr>
            <a:r>
              <a:rPr lang="ar-IQ" altLang="en-US" sz="1650" dirty="0">
                <a:solidFill>
                  <a:srgbClr val="1F1B17"/>
                </a:solidFill>
                <a:latin typeface="Arial" pitchFamily="34" charset="0"/>
                <a:ea typeface="Arial" pitchFamily="34" charset="-122"/>
                <a:cs typeface="Arial" pitchFamily="34" charset="-120"/>
              </a:rPr>
              <a:t>قواعد ومعايير شكلية ومقاسات هندسية</a:t>
            </a:r>
            <a:endParaRPr lang="ar-IQ" sz="1650" dirty="0"/>
          </a:p>
          <a:p>
            <a:pPr rtl="1" algn="r" marL="203200" indent="-203200">
              <a:spcAft>
                <a:spcPts val="1000"/>
              </a:spcAft>
              <a:buSzPct val="100000"/>
              <a:buChar char="◆"/>
            </a:pPr>
            <a:r>
              <a:rPr lang="ar-IQ" altLang="en-US" sz="1650" dirty="0">
                <a:solidFill>
                  <a:srgbClr val="1F1B17"/>
                </a:solidFill>
                <a:latin typeface="Arial" pitchFamily="34" charset="0"/>
                <a:ea typeface="Arial" pitchFamily="34" charset="-122"/>
                <a:cs typeface="Arial" pitchFamily="34" charset="-120"/>
              </a:rPr>
              <a:t>مران ومراس وجهد في النظم والرصف</a:t>
            </a:r>
            <a:endParaRPr lang="ar-IQ" sz="1650" dirty="0"/>
          </a:p>
        </p:txBody>
      </p:sp>
      <p:sp>
        <p:nvSpPr>
          <p:cNvPr id="15" name="Shape 12"/>
          <p:cNvSpPr/>
          <p:nvPr/>
        </p:nvSpPr>
        <p:spPr>
          <a:xfrm>
            <a:off x="5821528" y="2628900"/>
            <a:ext cx="548640" cy="548640"/>
          </a:xfrm>
          <a:prstGeom prst="ellipse">
            <a:avLst/>
          </a:prstGeom>
          <a:solidFill>
            <a:srgbClr val="25262A"/>
          </a:solidFill>
          <a:ln w="12700">
            <a:solidFill>
              <a:srgbClr val="25262A"/>
            </a:solidFill>
            <a:prstDash val="solid"/>
          </a:ln>
        </p:spPr>
      </p:sp>
      <p:sp>
        <p:nvSpPr>
          <p:cNvPr id="16" name="Text 13"/>
          <p:cNvSpPr txBox="1"/>
          <p:nvPr/>
        </p:nvSpPr>
        <p:spPr>
          <a:xfrm>
            <a:off x="5821528" y="2628900"/>
            <a:ext cx="548640" cy="548640"/>
          </a:xfrm>
          <a:prstGeom prst="rect">
            <a:avLst/>
          </a:prstGeom>
          <a:noFill/>
          <a:ln/>
        </p:spPr>
        <p:txBody>
          <a:bodyPr wrap="square" lIns="0" tIns="0" rIns="0" bIns="0" rtlCol="0" anchor="ctr"/>
          <a:lstStyle/>
          <a:p>
            <a:pPr algn="ctr" indent="0" marL="0">
              <a:buNone/>
            </a:pPr>
            <a:r>
              <a:rPr lang="ar-IQ" altLang="en-US" sz="2200" b="1" dirty="0">
                <a:solidFill>
                  <a:srgbClr val="FFFFFF"/>
                </a:solidFill>
                <a:latin typeface="Arial" pitchFamily="34" charset="0"/>
                <a:ea typeface="Arial" pitchFamily="34" charset="-122"/>
                <a:cs typeface="Arial" pitchFamily="34" charset="-120"/>
              </a:rPr>
              <a:t>≠</a:t>
            </a:r>
            <a:endParaRPr lang="ar-IQ" sz="2200" dirty="0"/>
          </a:p>
        </p:txBody>
      </p:sp>
      <p:sp>
        <p:nvSpPr>
          <p:cNvPr id="17" name="Shape 14"/>
          <p:cNvSpPr/>
          <p:nvPr/>
        </p:nvSpPr>
        <p:spPr>
          <a:xfrm>
            <a:off x="1234440" y="4754880"/>
            <a:ext cx="9720072" cy="1188720"/>
          </a:xfrm>
          <a:prstGeom prst="rect">
            <a:avLst/>
          </a:prstGeom>
          <a:ln w="22225">
            <a:solidFill>
              <a:srgbClr val="A86F24"/>
            </a:solidFill>
            <a:prstDash val="solid"/>
          </a:ln>
        </p:spPr>
      </p:sp>
      <p:sp>
        <p:nvSpPr>
          <p:cNvPr id="18" name="Shape 15"/>
          <p:cNvSpPr/>
          <p:nvPr/>
        </p:nvSpPr>
        <p:spPr>
          <a:xfrm>
            <a:off x="1316736" y="4837176"/>
            <a:ext cx="9555480" cy="1024128"/>
          </a:xfrm>
          <a:prstGeom prst="rect">
            <a:avLst/>
          </a:prstGeom>
          <a:ln w="9525">
            <a:solidFill>
              <a:srgbClr val="A86F24"/>
            </a:solidFill>
            <a:prstDash val="solid"/>
          </a:ln>
        </p:spPr>
      </p:sp>
      <p:sp>
        <p:nvSpPr>
          <p:cNvPr id="19" name="Shape 16"/>
          <p:cNvSpPr/>
          <p:nvPr/>
        </p:nvSpPr>
        <p:spPr>
          <a:xfrm rot="16200000">
            <a:off x="10719511" y="5120640"/>
            <a:ext cx="927202" cy="457200"/>
          </a:xfrm>
          <a:prstGeom prst="triangle">
            <a:avLst/>
          </a:prstGeom>
          <a:ln w="22225">
            <a:solidFill>
              <a:srgbClr val="A86F24"/>
            </a:solidFill>
            <a:prstDash val="solid"/>
          </a:ln>
        </p:spPr>
      </p:sp>
      <p:sp>
        <p:nvSpPr>
          <p:cNvPr id="20" name="Shape 17"/>
          <p:cNvSpPr/>
          <p:nvPr/>
        </p:nvSpPr>
        <p:spPr>
          <a:xfrm rot="5400000">
            <a:off x="542239" y="5120640"/>
            <a:ext cx="927202" cy="457200"/>
          </a:xfrm>
          <a:prstGeom prst="triangle">
            <a:avLst/>
          </a:prstGeom>
          <a:ln w="22225">
            <a:solidFill>
              <a:srgbClr val="A86F24"/>
            </a:solidFill>
            <a:prstDash val="solid"/>
          </a:ln>
        </p:spPr>
      </p:sp>
      <p:sp>
        <p:nvSpPr>
          <p:cNvPr id="21" name="Text 18"/>
          <p:cNvSpPr txBox="1"/>
          <p:nvPr/>
        </p:nvSpPr>
        <p:spPr>
          <a:xfrm>
            <a:off x="1600200" y="4818888"/>
            <a:ext cx="8988552" cy="749808"/>
          </a:xfrm>
          <a:prstGeom prst="rect">
            <a:avLst/>
          </a:prstGeom>
          <a:noFill/>
          <a:ln/>
        </p:spPr>
        <p:txBody>
          <a:bodyPr wrap="square" lIns="0" tIns="0" rIns="0" bIns="0" rtlCol="0" anchor="ctr"/>
          <a:lstStyle/>
          <a:p>
            <a:pPr rtl="1" algn="ctr" indent="0" marL="0">
              <a:buNone/>
            </a:pPr>
            <a:r>
              <a:rPr lang="ar-IQ" altLang="en-US" sz="1600" dirty="0">
                <a:solidFill>
                  <a:srgbClr val="1F1B17"/>
                </a:solidFill>
                <a:latin typeface="Arial" pitchFamily="34" charset="0"/>
                <a:ea typeface="Arial" pitchFamily="34" charset="-122"/>
                <a:cs typeface="Arial" pitchFamily="34" charset="-120"/>
              </a:rPr>
              <a:t>«لا تكتب حرفاً حتى تستفرغ مجهودك من كتابة الحرف، وتجعل في نفسك أنك لا تكتب غيره حتى تعجز عنه، فتنتقل إلى غيره»</a:t>
            </a:r>
            <a:endParaRPr lang="ar-IQ" sz="1600" dirty="0"/>
          </a:p>
        </p:txBody>
      </p:sp>
      <p:sp>
        <p:nvSpPr>
          <p:cNvPr id="22" name="Text 19"/>
          <p:cNvSpPr txBox="1"/>
          <p:nvPr/>
        </p:nvSpPr>
        <p:spPr>
          <a:xfrm>
            <a:off x="1600200" y="5550408"/>
            <a:ext cx="8988552" cy="301752"/>
          </a:xfrm>
          <a:prstGeom prst="rect">
            <a:avLst/>
          </a:prstGeom>
          <a:noFill/>
          <a:ln/>
        </p:spPr>
        <p:txBody>
          <a:bodyPr wrap="square" lIns="0" tIns="0" rIns="0" bIns="0" rtlCol="0" anchor="t"/>
          <a:lstStyle/>
          <a:p>
            <a:pPr rtl="1" algn="ctr" indent="0" marL="0">
              <a:buNone/>
            </a:pPr>
            <a:r>
              <a:rPr lang="ar-IQ" altLang="en-US" sz="1200" b="1" dirty="0">
                <a:solidFill>
                  <a:srgbClr val="A86F24"/>
                </a:solidFill>
                <a:latin typeface="Arial" pitchFamily="34" charset="0"/>
                <a:ea typeface="Arial" pitchFamily="34" charset="-122"/>
                <a:cs typeface="Arial" pitchFamily="34" charset="-120"/>
              </a:rPr>
              <a:t>— علي بن ربّن، في «العقد الفريد»</a:t>
            </a:r>
            <a:endParaRPr lang="ar-IQ"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الخط العربي في أربعة تعريفات</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20</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ص٥–٦ (قبش ١٩٨٤؛ داود ١٩٩٧؛ الحسيني ٢٠٠٢؛ حمزة)</a:t>
            </a:r>
            <a:endParaRPr lang="ar-IQ" sz="1000" dirty="0"/>
          </a:p>
        </p:txBody>
      </p:sp>
      <p:sp>
        <p:nvSpPr>
          <p:cNvPr id="7" name="Shape 4"/>
          <p:cNvSpPr/>
          <p:nvPr/>
        </p:nvSpPr>
        <p:spPr>
          <a:xfrm>
            <a:off x="6278728" y="1325880"/>
            <a:ext cx="5364328" cy="2029968"/>
          </a:xfrm>
          <a:prstGeom prst="rect">
            <a:avLst/>
          </a:prstGeom>
          <a:solidFill>
            <a:srgbClr val="EFE6D6"/>
          </a:solidFill>
          <a:ln w="12700">
            <a:solidFill>
              <a:srgbClr val="EFE6D6"/>
            </a:solidFill>
            <a:prstDash val="solid"/>
          </a:ln>
        </p:spPr>
      </p:sp>
      <p:sp>
        <p:nvSpPr>
          <p:cNvPr id="8" name="Text 5"/>
          <p:cNvSpPr txBox="1"/>
          <p:nvPr/>
        </p:nvSpPr>
        <p:spPr>
          <a:xfrm>
            <a:off x="6553048" y="1463040"/>
            <a:ext cx="4815688" cy="384048"/>
          </a:xfrm>
          <a:prstGeom prst="rect">
            <a:avLst/>
          </a:prstGeom>
          <a:noFill/>
          <a:ln/>
        </p:spPr>
        <p:txBody>
          <a:bodyPr wrap="square" lIns="0" tIns="0" rIns="0" bIns="0" rtlCol="0" anchor="t"/>
          <a:lstStyle/>
          <a:p>
            <a:pPr rtl="1" algn="r" indent="0" marL="0">
              <a:buNone/>
            </a:pPr>
            <a:r>
              <a:rPr lang="ar-IQ" altLang="en-US" sz="1700" b="1" dirty="0">
                <a:solidFill>
                  <a:srgbClr val="A86F24"/>
                </a:solidFill>
                <a:latin typeface="Arial" pitchFamily="34" charset="0"/>
                <a:ea typeface="Arial" pitchFamily="34" charset="-122"/>
                <a:cs typeface="Arial" pitchFamily="34" charset="-120"/>
              </a:rPr>
              <a:t>قبش (١٩٨٤)</a:t>
            </a:r>
            <a:endParaRPr lang="ar-IQ" sz="1700" dirty="0"/>
          </a:p>
        </p:txBody>
      </p:sp>
      <p:sp>
        <p:nvSpPr>
          <p:cNvPr id="9" name="Text 6"/>
          <p:cNvSpPr txBox="1"/>
          <p:nvPr/>
        </p:nvSpPr>
        <p:spPr>
          <a:xfrm>
            <a:off x="6553048" y="1892808"/>
            <a:ext cx="4815688" cy="134416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«هو القواعد الهندسية لكتابة الحروف، لكي تكون حسنة الشكل أفراداً وتركيباً»</a:t>
            </a:r>
            <a:endParaRPr lang="ar-IQ" sz="1450" dirty="0"/>
          </a:p>
        </p:txBody>
      </p:sp>
      <p:sp>
        <p:nvSpPr>
          <p:cNvPr id="10" name="Shape 7"/>
          <p:cNvSpPr/>
          <p:nvPr/>
        </p:nvSpPr>
        <p:spPr>
          <a:xfrm>
            <a:off x="548640" y="1325880"/>
            <a:ext cx="5364328" cy="2029968"/>
          </a:xfrm>
          <a:prstGeom prst="rect">
            <a:avLst/>
          </a:prstGeom>
          <a:solidFill>
            <a:srgbClr val="E4EBF3"/>
          </a:solidFill>
          <a:ln w="12700">
            <a:solidFill>
              <a:srgbClr val="E4EBF3"/>
            </a:solidFill>
            <a:prstDash val="solid"/>
          </a:ln>
        </p:spPr>
      </p:sp>
      <p:sp>
        <p:nvSpPr>
          <p:cNvPr id="11" name="Text 8"/>
          <p:cNvSpPr txBox="1"/>
          <p:nvPr/>
        </p:nvSpPr>
        <p:spPr>
          <a:xfrm>
            <a:off x="822960" y="1463040"/>
            <a:ext cx="4815688" cy="384048"/>
          </a:xfrm>
          <a:prstGeom prst="rect">
            <a:avLst/>
          </a:prstGeom>
          <a:noFill/>
          <a:ln/>
        </p:spPr>
        <p:txBody>
          <a:bodyPr wrap="square" lIns="0" tIns="0" rIns="0" bIns="0" rtlCol="0" anchor="t"/>
          <a:lstStyle/>
          <a:p>
            <a:pPr rtl="1" algn="r" indent="0" marL="0">
              <a:buNone/>
            </a:pPr>
            <a:r>
              <a:rPr lang="ar-IQ" altLang="en-US" sz="1700" b="1" dirty="0">
                <a:solidFill>
                  <a:srgbClr val="24507F"/>
                </a:solidFill>
                <a:latin typeface="Arial" pitchFamily="34" charset="0"/>
                <a:ea typeface="Arial" pitchFamily="34" charset="-122"/>
                <a:cs typeface="Arial" pitchFamily="34" charset="-120"/>
              </a:rPr>
              <a:t>داود (١٩٩٧)</a:t>
            </a:r>
            <a:endParaRPr lang="ar-IQ" sz="1700" dirty="0"/>
          </a:p>
        </p:txBody>
      </p:sp>
      <p:sp>
        <p:nvSpPr>
          <p:cNvPr id="12" name="Text 9"/>
          <p:cNvSpPr txBox="1"/>
          <p:nvPr/>
        </p:nvSpPr>
        <p:spPr>
          <a:xfrm>
            <a:off x="822960" y="1892808"/>
            <a:ext cx="4815688" cy="134416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«بنية تصميمية ممثلة تقوم على تنظيم الدوال اللغوية الخطية علامياً في ضوء دلالات مضامينها… تحيل على موضوعاتها تواضعياً (بموجب قانون أو عرف) أو عبر علاقة مشابهة»</a:t>
            </a:r>
            <a:endParaRPr lang="ar-IQ" sz="1450" dirty="0"/>
          </a:p>
        </p:txBody>
      </p:sp>
      <p:sp>
        <p:nvSpPr>
          <p:cNvPr id="13" name="Shape 10"/>
          <p:cNvSpPr/>
          <p:nvPr/>
        </p:nvSpPr>
        <p:spPr>
          <a:xfrm>
            <a:off x="6278728" y="3630168"/>
            <a:ext cx="5364328" cy="2029968"/>
          </a:xfrm>
          <a:prstGeom prst="rect">
            <a:avLst/>
          </a:prstGeom>
          <a:solidFill>
            <a:srgbClr val="E4EBF3"/>
          </a:solidFill>
          <a:ln w="12700">
            <a:solidFill>
              <a:srgbClr val="E4EBF3"/>
            </a:solidFill>
            <a:prstDash val="solid"/>
          </a:ln>
        </p:spPr>
      </p:sp>
      <p:sp>
        <p:nvSpPr>
          <p:cNvPr id="14" name="Text 11"/>
          <p:cNvSpPr txBox="1"/>
          <p:nvPr/>
        </p:nvSpPr>
        <p:spPr>
          <a:xfrm>
            <a:off x="6553048" y="3767328"/>
            <a:ext cx="4815688" cy="384048"/>
          </a:xfrm>
          <a:prstGeom prst="rect">
            <a:avLst/>
          </a:prstGeom>
          <a:noFill/>
          <a:ln/>
        </p:spPr>
        <p:txBody>
          <a:bodyPr wrap="square" lIns="0" tIns="0" rIns="0" bIns="0" rtlCol="0" anchor="t"/>
          <a:lstStyle/>
          <a:p>
            <a:pPr rtl="1" algn="r" indent="0" marL="0">
              <a:buNone/>
            </a:pPr>
            <a:r>
              <a:rPr lang="ar-IQ" altLang="en-US" sz="1700" b="1" dirty="0">
                <a:solidFill>
                  <a:srgbClr val="24507F"/>
                </a:solidFill>
                <a:latin typeface="Arial" pitchFamily="34" charset="0"/>
                <a:ea typeface="Arial" pitchFamily="34" charset="-122"/>
                <a:cs typeface="Arial" pitchFamily="34" charset="-120"/>
              </a:rPr>
              <a:t>الحسيني (٢٠٠٢)</a:t>
            </a:r>
            <a:endParaRPr lang="ar-IQ" sz="1700" dirty="0"/>
          </a:p>
        </p:txBody>
      </p:sp>
      <p:sp>
        <p:nvSpPr>
          <p:cNvPr id="15" name="Text 12"/>
          <p:cNvSpPr txBox="1"/>
          <p:nvPr/>
        </p:nvSpPr>
        <p:spPr>
          <a:xfrm>
            <a:off x="6553048" y="4197096"/>
            <a:ext cx="4815688" cy="134416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«عملية تنظيم وتآلف وبناء تلك العناصر المرئية (الحروف والكلمات والمقاطع والشكل)، بهدف خلق وحدة ذات تعبير فني، وفق منهج جمالي معين»</a:t>
            </a:r>
            <a:endParaRPr lang="ar-IQ" sz="1450" dirty="0"/>
          </a:p>
        </p:txBody>
      </p:sp>
      <p:sp>
        <p:nvSpPr>
          <p:cNvPr id="16" name="Shape 13"/>
          <p:cNvSpPr/>
          <p:nvPr/>
        </p:nvSpPr>
        <p:spPr>
          <a:xfrm>
            <a:off x="548640" y="3630168"/>
            <a:ext cx="5364328" cy="2029968"/>
          </a:xfrm>
          <a:prstGeom prst="rect">
            <a:avLst/>
          </a:prstGeom>
          <a:solidFill>
            <a:srgbClr val="EFE6D6"/>
          </a:solidFill>
          <a:ln w="12700">
            <a:solidFill>
              <a:srgbClr val="EFE6D6"/>
            </a:solidFill>
            <a:prstDash val="solid"/>
          </a:ln>
        </p:spPr>
      </p:sp>
      <p:sp>
        <p:nvSpPr>
          <p:cNvPr id="17" name="Text 14"/>
          <p:cNvSpPr txBox="1"/>
          <p:nvPr/>
        </p:nvSpPr>
        <p:spPr>
          <a:xfrm>
            <a:off x="822960" y="3767328"/>
            <a:ext cx="4815688" cy="384048"/>
          </a:xfrm>
          <a:prstGeom prst="rect">
            <a:avLst/>
          </a:prstGeom>
          <a:noFill/>
          <a:ln/>
        </p:spPr>
        <p:txBody>
          <a:bodyPr wrap="square" lIns="0" tIns="0" rIns="0" bIns="0" rtlCol="0" anchor="t"/>
          <a:lstStyle/>
          <a:p>
            <a:pPr rtl="1" algn="r" indent="0" marL="0">
              <a:buNone/>
            </a:pPr>
            <a:r>
              <a:rPr lang="ar-IQ" altLang="en-US" sz="1700" b="1" dirty="0">
                <a:solidFill>
                  <a:srgbClr val="A86F24"/>
                </a:solidFill>
                <a:latin typeface="Arial" pitchFamily="34" charset="0"/>
                <a:ea typeface="Arial" pitchFamily="34" charset="-122"/>
                <a:cs typeface="Arial" pitchFamily="34" charset="-120"/>
              </a:rPr>
              <a:t>حمزة</a:t>
            </a:r>
            <a:endParaRPr lang="ar-IQ" sz="1700" dirty="0"/>
          </a:p>
        </p:txBody>
      </p:sp>
      <p:sp>
        <p:nvSpPr>
          <p:cNvPr id="18" name="Text 15"/>
          <p:cNvSpPr txBox="1"/>
          <p:nvPr/>
        </p:nvSpPr>
        <p:spPr>
          <a:xfrm>
            <a:off x="822960" y="4197096"/>
            <a:ext cx="4815688" cy="1344168"/>
          </a:xfrm>
          <a:prstGeom prst="rect">
            <a:avLst/>
          </a:prstGeom>
          <a:noFill/>
          <a:ln/>
        </p:spPr>
        <p:txBody>
          <a:bodyPr wrap="square" lIns="0" tIns="0" rIns="0" bIns="0" rtlCol="0" anchor="t"/>
          <a:lstStyle/>
          <a:p>
            <a:pPr rtl="1" algn="r" indent="0" marL="0">
              <a:buNone/>
            </a:pPr>
            <a:r>
              <a:rPr lang="ar-IQ" altLang="en-US" sz="1450" dirty="0">
                <a:solidFill>
                  <a:srgbClr val="1F1B17"/>
                </a:solidFill>
                <a:latin typeface="Arial" pitchFamily="34" charset="0"/>
                <a:ea typeface="Arial" pitchFamily="34" charset="-122"/>
                <a:cs typeface="Arial" pitchFamily="34" charset="-120"/>
              </a:rPr>
              <a:t>«نسق كتابي تنتظم عناصره وفق هيكلية بنائية موظفة فنياً… تحتكم لمعايير قواعدية ضابطة، لتشكّل منجزاً متآلفاً ومتناسقاً يتعدى حدود التدوين إلى تحقيق أبعاد جمالية ودلالية»</a:t>
            </a:r>
            <a:endParaRPr lang="ar-IQ" sz="1450" dirty="0"/>
          </a:p>
        </p:txBody>
      </p:sp>
      <p:sp>
        <p:nvSpPr>
          <p:cNvPr id="19" name="Text 16"/>
          <p:cNvSpPr txBox="1"/>
          <p:nvPr/>
        </p:nvSpPr>
        <p:spPr>
          <a:xfrm>
            <a:off x="548640" y="5742432"/>
            <a:ext cx="11094415" cy="365760"/>
          </a:xfrm>
          <a:prstGeom prst="rect">
            <a:avLst/>
          </a:prstGeom>
          <a:noFill/>
          <a:ln/>
        </p:spPr>
        <p:txBody>
          <a:bodyPr wrap="square" lIns="0" tIns="0" rIns="0" bIns="0" rtlCol="0" anchor="t"/>
          <a:lstStyle/>
          <a:p>
            <a:pPr rtl="1" algn="ctr" indent="0" marL="0">
              <a:buNone/>
            </a:pPr>
            <a:r>
              <a:rPr lang="ar-IQ" altLang="en-US" sz="1550" b="1" dirty="0">
                <a:solidFill>
                  <a:srgbClr val="1F1B17"/>
                </a:solidFill>
                <a:latin typeface="Arial" pitchFamily="34" charset="0"/>
                <a:ea typeface="Arial" pitchFamily="34" charset="-122"/>
                <a:cs typeface="Arial" pitchFamily="34" charset="-120"/>
              </a:rPr>
              <a:t>القاسم المشترك: قاعدة تضبط الحرف + بناء ينظّمه + غاية جمالية تتعدّى التدوين</a:t>
            </a:r>
            <a:endParaRPr lang="ar-IQ"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كيف وصلت الكتابة إلى الحجاز؟</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21</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ص٧ (الجبوري، كامل سلمان ١٩٩٩، ص٣٩)</a:t>
            </a:r>
            <a:endParaRPr lang="ar-IQ" sz="1000" dirty="0"/>
          </a:p>
        </p:txBody>
      </p:sp>
      <p:sp>
        <p:nvSpPr>
          <p:cNvPr id="7" name="Shape 4"/>
          <p:cNvSpPr/>
          <p:nvPr/>
        </p:nvSpPr>
        <p:spPr>
          <a:xfrm>
            <a:off x="548640" y="1325880"/>
            <a:ext cx="6217920" cy="4800600"/>
          </a:xfrm>
          <a:prstGeom prst="rect">
            <a:avLst/>
          </a:prstGeom>
          <a:solidFill>
            <a:srgbClr val="F4EEE3"/>
          </a:solidFill>
          <a:ln w="12700">
            <a:solidFill>
              <a:srgbClr val="F4EEE3"/>
            </a:solidFill>
            <a:prstDash val="solid"/>
          </a:ln>
        </p:spPr>
      </p:sp>
      <p:sp>
        <p:nvSpPr>
          <p:cNvPr id="8" name="Text 5"/>
          <p:cNvSpPr txBox="1"/>
          <p:nvPr/>
        </p:nvSpPr>
        <p:spPr>
          <a:xfrm>
            <a:off x="5623560" y="2651760"/>
            <a:ext cx="1005840" cy="274320"/>
          </a:xfrm>
          <a:prstGeom prst="rect">
            <a:avLst/>
          </a:prstGeom>
          <a:noFill/>
          <a:ln/>
        </p:spPr>
        <p:txBody>
          <a:bodyPr wrap="square" lIns="0" tIns="0" rIns="0" bIns="0" rtlCol="0" anchor="t"/>
          <a:lstStyle/>
          <a:p>
            <a:pPr rtl="1" algn="r" indent="0" marL="0">
              <a:buNone/>
            </a:pPr>
            <a:r>
              <a:rPr lang="ar-IQ" altLang="en-US" sz="1200" dirty="0">
                <a:solidFill>
                  <a:srgbClr val="A99F90"/>
                </a:solidFill>
                <a:latin typeface="Arial" pitchFamily="34" charset="0"/>
                <a:ea typeface="Arial" pitchFamily="34" charset="-122"/>
                <a:cs typeface="Arial" pitchFamily="34" charset="-120"/>
              </a:rPr>
              <a:t>العراق</a:t>
            </a:r>
            <a:endParaRPr lang="ar-IQ" sz="1200" dirty="0"/>
          </a:p>
        </p:txBody>
      </p:sp>
      <p:sp>
        <p:nvSpPr>
          <p:cNvPr id="9" name="Text 6"/>
          <p:cNvSpPr txBox="1"/>
          <p:nvPr/>
        </p:nvSpPr>
        <p:spPr>
          <a:xfrm>
            <a:off x="731520" y="4937760"/>
            <a:ext cx="1188720" cy="274320"/>
          </a:xfrm>
          <a:prstGeom prst="rect">
            <a:avLst/>
          </a:prstGeom>
          <a:noFill/>
          <a:ln/>
        </p:spPr>
        <p:txBody>
          <a:bodyPr wrap="square" lIns="0" tIns="0" rIns="0" bIns="0" rtlCol="0" anchor="t"/>
          <a:lstStyle/>
          <a:p>
            <a:pPr rtl="1" algn="l" indent="0" marL="0">
              <a:buNone/>
            </a:pPr>
            <a:r>
              <a:rPr lang="ar-IQ" altLang="en-US" sz="1200" dirty="0">
                <a:solidFill>
                  <a:srgbClr val="A99F90"/>
                </a:solidFill>
                <a:latin typeface="Arial" pitchFamily="34" charset="0"/>
                <a:ea typeface="Arial" pitchFamily="34" charset="-122"/>
                <a:cs typeface="Arial" pitchFamily="34" charset="-120"/>
              </a:rPr>
              <a:t>الحجاز</a:t>
            </a:r>
            <a:endParaRPr lang="ar-IQ" sz="1200" dirty="0"/>
          </a:p>
        </p:txBody>
      </p:sp>
      <p:sp>
        <p:nvSpPr>
          <p:cNvPr id="10" name="Text 7"/>
          <p:cNvSpPr txBox="1"/>
          <p:nvPr/>
        </p:nvSpPr>
        <p:spPr>
          <a:xfrm>
            <a:off x="4114800" y="4480560"/>
            <a:ext cx="2377440" cy="274320"/>
          </a:xfrm>
          <a:prstGeom prst="rect">
            <a:avLst/>
          </a:prstGeom>
          <a:noFill/>
          <a:ln/>
        </p:spPr>
        <p:txBody>
          <a:bodyPr wrap="square" lIns="0" tIns="0" rIns="0" bIns="0" rtlCol="0" anchor="t"/>
          <a:lstStyle/>
          <a:p>
            <a:pPr rtl="1" algn="r" indent="0" marL="0">
              <a:buNone/>
            </a:pPr>
            <a:r>
              <a:rPr lang="ar-IQ" altLang="en-US" sz="1200" dirty="0">
                <a:solidFill>
                  <a:srgbClr val="A99F90"/>
                </a:solidFill>
                <a:latin typeface="Arial" pitchFamily="34" charset="0"/>
                <a:ea typeface="Arial" pitchFamily="34" charset="-122"/>
                <a:cs typeface="Arial" pitchFamily="34" charset="-120"/>
              </a:rPr>
              <a:t>شبه جزيرة العرب</a:t>
            </a:r>
            <a:endParaRPr lang="ar-IQ" sz="1200" dirty="0"/>
          </a:p>
        </p:txBody>
      </p:sp>
      <p:sp>
        <p:nvSpPr>
          <p:cNvPr id="11" name="Shape 8"/>
          <p:cNvSpPr/>
          <p:nvPr/>
        </p:nvSpPr>
        <p:spPr>
          <a:xfrm>
            <a:off x="1170432" y="1788160"/>
            <a:ext cx="870509" cy="2169160"/>
          </a:xfrm>
          <a:prstGeom prst="line">
            <a:avLst/>
          </a:prstGeom>
          <a:noFill/>
          <a:ln w="31750">
            <a:solidFill>
              <a:srgbClr val="A86F24"/>
            </a:solidFill>
            <a:prstDash val="dash"/>
            <a:tailEnd type="triangle"/>
          </a:ln>
        </p:spPr>
      </p:sp>
      <p:sp>
        <p:nvSpPr>
          <p:cNvPr id="12" name="Shape 9"/>
          <p:cNvSpPr/>
          <p:nvPr/>
        </p:nvSpPr>
        <p:spPr>
          <a:xfrm>
            <a:off x="2040941" y="3957320"/>
            <a:ext cx="1057046" cy="746760"/>
          </a:xfrm>
          <a:prstGeom prst="line">
            <a:avLst/>
          </a:prstGeom>
          <a:noFill/>
          <a:ln w="31750">
            <a:solidFill>
              <a:srgbClr val="A86F24"/>
            </a:solidFill>
            <a:prstDash val="dash"/>
            <a:tailEnd type="triangle"/>
          </a:ln>
        </p:spPr>
      </p:sp>
      <p:sp>
        <p:nvSpPr>
          <p:cNvPr id="13" name="Shape 10"/>
          <p:cNvSpPr/>
          <p:nvPr/>
        </p:nvSpPr>
        <p:spPr>
          <a:xfrm flipV="1">
            <a:off x="1170432" y="1539240"/>
            <a:ext cx="4352544" cy="248920"/>
          </a:xfrm>
          <a:prstGeom prst="line">
            <a:avLst/>
          </a:prstGeom>
          <a:noFill/>
          <a:ln w="34925">
            <a:solidFill>
              <a:srgbClr val="24507F"/>
            </a:solidFill>
            <a:prstDash val="solid"/>
            <a:tailEnd type="triangle"/>
          </a:ln>
        </p:spPr>
      </p:sp>
      <p:sp>
        <p:nvSpPr>
          <p:cNvPr id="14" name="Shape 11"/>
          <p:cNvSpPr/>
          <p:nvPr/>
        </p:nvSpPr>
        <p:spPr>
          <a:xfrm>
            <a:off x="5522976" y="1539240"/>
            <a:ext cx="559613" cy="533400"/>
          </a:xfrm>
          <a:prstGeom prst="line">
            <a:avLst/>
          </a:prstGeom>
          <a:noFill/>
          <a:ln w="34925">
            <a:solidFill>
              <a:srgbClr val="24507F"/>
            </a:solidFill>
            <a:prstDash val="solid"/>
            <a:tailEnd type="triangle"/>
          </a:ln>
        </p:spPr>
      </p:sp>
      <p:sp>
        <p:nvSpPr>
          <p:cNvPr id="15" name="Shape 12"/>
          <p:cNvSpPr/>
          <p:nvPr/>
        </p:nvSpPr>
        <p:spPr>
          <a:xfrm flipH="1">
            <a:off x="3284525" y="2072640"/>
            <a:ext cx="2798064" cy="746760"/>
          </a:xfrm>
          <a:prstGeom prst="line">
            <a:avLst/>
          </a:prstGeom>
          <a:noFill/>
          <a:ln w="34925">
            <a:solidFill>
              <a:srgbClr val="24507F"/>
            </a:solidFill>
            <a:prstDash val="solid"/>
            <a:tailEnd type="triangle"/>
          </a:ln>
        </p:spPr>
      </p:sp>
      <p:sp>
        <p:nvSpPr>
          <p:cNvPr id="16" name="Shape 13"/>
          <p:cNvSpPr/>
          <p:nvPr/>
        </p:nvSpPr>
        <p:spPr>
          <a:xfrm flipH="1">
            <a:off x="3097987" y="2819400"/>
            <a:ext cx="186538" cy="1884680"/>
          </a:xfrm>
          <a:prstGeom prst="line">
            <a:avLst/>
          </a:prstGeom>
          <a:noFill/>
          <a:ln w="34925">
            <a:solidFill>
              <a:srgbClr val="24507F"/>
            </a:solidFill>
            <a:prstDash val="solid"/>
            <a:tailEnd type="triangle"/>
          </a:ln>
        </p:spPr>
      </p:sp>
      <p:sp>
        <p:nvSpPr>
          <p:cNvPr id="17" name="Shape 14"/>
          <p:cNvSpPr/>
          <p:nvPr/>
        </p:nvSpPr>
        <p:spPr>
          <a:xfrm>
            <a:off x="3097987" y="4704080"/>
            <a:ext cx="124358" cy="1102360"/>
          </a:xfrm>
          <a:prstGeom prst="line">
            <a:avLst/>
          </a:prstGeom>
          <a:noFill/>
          <a:ln w="34925">
            <a:solidFill>
              <a:srgbClr val="24507F"/>
            </a:solidFill>
            <a:prstDash val="solid"/>
            <a:tailEnd type="triangle"/>
          </a:ln>
        </p:spPr>
      </p:sp>
      <p:sp>
        <p:nvSpPr>
          <p:cNvPr id="18" name="Shape 15"/>
          <p:cNvSpPr/>
          <p:nvPr/>
        </p:nvSpPr>
        <p:spPr>
          <a:xfrm>
            <a:off x="1078992" y="1696720"/>
            <a:ext cx="182880" cy="182880"/>
          </a:xfrm>
          <a:prstGeom prst="ellipse">
            <a:avLst/>
          </a:prstGeom>
          <a:solidFill>
            <a:srgbClr val="25262A"/>
          </a:solidFill>
          <a:ln w="12700">
            <a:solidFill>
              <a:srgbClr val="25262A"/>
            </a:solidFill>
            <a:prstDash val="solid"/>
          </a:ln>
        </p:spPr>
      </p:sp>
      <p:sp>
        <p:nvSpPr>
          <p:cNvPr id="19" name="Text 16"/>
          <p:cNvSpPr txBox="1"/>
          <p:nvPr/>
        </p:nvSpPr>
        <p:spPr>
          <a:xfrm>
            <a:off x="1280160" y="1440688"/>
            <a:ext cx="914400" cy="292608"/>
          </a:xfrm>
          <a:prstGeom prst="rect">
            <a:avLst/>
          </a:prstGeom>
          <a:noFill/>
          <a:ln/>
        </p:spPr>
        <p:txBody>
          <a:bodyPr wrap="square" lIns="0" tIns="0" rIns="0" bIns="0" rtlCol="0" anchor="t"/>
          <a:lstStyle/>
          <a:p>
            <a:pPr rtl="1" algn="l" indent="0" marL="0">
              <a:buNone/>
            </a:pPr>
            <a:r>
              <a:rPr lang="ar-IQ" altLang="en-US" sz="1350" b="1" dirty="0">
                <a:solidFill>
                  <a:srgbClr val="1F1B17"/>
                </a:solidFill>
                <a:latin typeface="Arial" pitchFamily="34" charset="0"/>
                <a:ea typeface="Arial" pitchFamily="34" charset="-122"/>
                <a:cs typeface="Arial" pitchFamily="34" charset="-120"/>
              </a:rPr>
              <a:t>حوران</a:t>
            </a:r>
            <a:endParaRPr lang="ar-IQ" sz="1350" dirty="0"/>
          </a:p>
        </p:txBody>
      </p:sp>
      <p:sp>
        <p:nvSpPr>
          <p:cNvPr id="20" name="Shape 17"/>
          <p:cNvSpPr/>
          <p:nvPr/>
        </p:nvSpPr>
        <p:spPr>
          <a:xfrm>
            <a:off x="5431536" y="1447800"/>
            <a:ext cx="182880" cy="182880"/>
          </a:xfrm>
          <a:prstGeom prst="ellipse">
            <a:avLst/>
          </a:prstGeom>
          <a:solidFill>
            <a:srgbClr val="25262A"/>
          </a:solidFill>
          <a:ln w="12700">
            <a:solidFill>
              <a:srgbClr val="25262A"/>
            </a:solidFill>
            <a:prstDash val="solid"/>
          </a:ln>
        </p:spPr>
      </p:sp>
      <p:sp>
        <p:nvSpPr>
          <p:cNvPr id="21" name="Text 18"/>
          <p:cNvSpPr txBox="1"/>
          <p:nvPr/>
        </p:nvSpPr>
        <p:spPr>
          <a:xfrm>
            <a:off x="4471416" y="1173480"/>
            <a:ext cx="1371600" cy="292608"/>
          </a:xfrm>
          <a:prstGeom prst="rect">
            <a:avLst/>
          </a:prstGeom>
          <a:noFill/>
          <a:ln/>
        </p:spPr>
        <p:txBody>
          <a:bodyPr wrap="square" lIns="0" tIns="0" rIns="0" bIns="0" rtlCol="0" anchor="t"/>
          <a:lstStyle/>
          <a:p>
            <a:pPr rtl="1" algn="r" indent="0" marL="0">
              <a:buNone/>
            </a:pPr>
            <a:r>
              <a:rPr lang="ar-IQ" altLang="en-US" sz="1350" b="1" dirty="0">
                <a:solidFill>
                  <a:srgbClr val="1F1B17"/>
                </a:solidFill>
                <a:latin typeface="Arial" pitchFamily="34" charset="0"/>
                <a:ea typeface="Arial" pitchFamily="34" charset="-122"/>
                <a:cs typeface="Arial" pitchFamily="34" charset="-120"/>
              </a:rPr>
              <a:t>الأنبار</a:t>
            </a:r>
            <a:endParaRPr lang="ar-IQ" sz="1350" dirty="0"/>
          </a:p>
        </p:txBody>
      </p:sp>
      <p:sp>
        <p:nvSpPr>
          <p:cNvPr id="22" name="Shape 19"/>
          <p:cNvSpPr/>
          <p:nvPr/>
        </p:nvSpPr>
        <p:spPr>
          <a:xfrm>
            <a:off x="5991149" y="1981200"/>
            <a:ext cx="182880" cy="182880"/>
          </a:xfrm>
          <a:prstGeom prst="ellipse">
            <a:avLst/>
          </a:prstGeom>
          <a:solidFill>
            <a:srgbClr val="25262A"/>
          </a:solidFill>
          <a:ln w="12700">
            <a:solidFill>
              <a:srgbClr val="25262A"/>
            </a:solidFill>
            <a:prstDash val="solid"/>
          </a:ln>
        </p:spPr>
      </p:sp>
      <p:sp>
        <p:nvSpPr>
          <p:cNvPr id="23" name="Text 20"/>
          <p:cNvSpPr txBox="1"/>
          <p:nvPr/>
        </p:nvSpPr>
        <p:spPr>
          <a:xfrm>
            <a:off x="4939589" y="2182368"/>
            <a:ext cx="914400" cy="292608"/>
          </a:xfrm>
          <a:prstGeom prst="rect">
            <a:avLst/>
          </a:prstGeom>
          <a:noFill/>
          <a:ln/>
        </p:spPr>
        <p:txBody>
          <a:bodyPr wrap="square" lIns="0" tIns="0" rIns="0" bIns="0" rtlCol="0" anchor="t"/>
          <a:lstStyle/>
          <a:p>
            <a:pPr rtl="1" algn="r" indent="0" marL="0">
              <a:buNone/>
            </a:pPr>
            <a:r>
              <a:rPr lang="ar-IQ" altLang="en-US" sz="1350" b="1" dirty="0">
                <a:solidFill>
                  <a:srgbClr val="1F1B17"/>
                </a:solidFill>
                <a:latin typeface="Arial" pitchFamily="34" charset="0"/>
                <a:ea typeface="Arial" pitchFamily="34" charset="-122"/>
                <a:cs typeface="Arial" pitchFamily="34" charset="-120"/>
              </a:rPr>
              <a:t>الحيرة</a:t>
            </a:r>
            <a:endParaRPr lang="ar-IQ" sz="1350" dirty="0"/>
          </a:p>
        </p:txBody>
      </p:sp>
      <p:sp>
        <p:nvSpPr>
          <p:cNvPr id="24" name="Shape 21"/>
          <p:cNvSpPr/>
          <p:nvPr/>
        </p:nvSpPr>
        <p:spPr>
          <a:xfrm>
            <a:off x="3193085" y="2727960"/>
            <a:ext cx="182880" cy="182880"/>
          </a:xfrm>
          <a:prstGeom prst="ellipse">
            <a:avLst/>
          </a:prstGeom>
          <a:solidFill>
            <a:srgbClr val="25262A"/>
          </a:solidFill>
          <a:ln w="12700">
            <a:solidFill>
              <a:srgbClr val="25262A"/>
            </a:solidFill>
            <a:prstDash val="solid"/>
          </a:ln>
        </p:spPr>
      </p:sp>
      <p:sp>
        <p:nvSpPr>
          <p:cNvPr id="25" name="Text 22"/>
          <p:cNvSpPr txBox="1"/>
          <p:nvPr/>
        </p:nvSpPr>
        <p:spPr>
          <a:xfrm>
            <a:off x="3421685" y="2773680"/>
            <a:ext cx="1371600" cy="292608"/>
          </a:xfrm>
          <a:prstGeom prst="rect">
            <a:avLst/>
          </a:prstGeom>
          <a:noFill/>
          <a:ln/>
        </p:spPr>
        <p:txBody>
          <a:bodyPr wrap="square" lIns="0" tIns="0" rIns="0" bIns="0" rtlCol="0" anchor="t"/>
          <a:lstStyle/>
          <a:p>
            <a:pPr rtl="1" algn="l" indent="0" marL="0">
              <a:buNone/>
            </a:pPr>
            <a:r>
              <a:rPr lang="ar-IQ" altLang="en-US" sz="1350" b="1" dirty="0">
                <a:solidFill>
                  <a:srgbClr val="1F1B17"/>
                </a:solidFill>
                <a:latin typeface="Arial" pitchFamily="34" charset="0"/>
                <a:ea typeface="Arial" pitchFamily="34" charset="-122"/>
                <a:cs typeface="Arial" pitchFamily="34" charset="-120"/>
              </a:rPr>
              <a:t>دومة الجندل</a:t>
            </a:r>
            <a:endParaRPr lang="ar-IQ" sz="1350" dirty="0"/>
          </a:p>
        </p:txBody>
      </p:sp>
      <p:sp>
        <p:nvSpPr>
          <p:cNvPr id="26" name="Shape 23"/>
          <p:cNvSpPr/>
          <p:nvPr/>
        </p:nvSpPr>
        <p:spPr>
          <a:xfrm>
            <a:off x="1949501" y="3865880"/>
            <a:ext cx="182880" cy="182880"/>
          </a:xfrm>
          <a:prstGeom prst="ellipse">
            <a:avLst/>
          </a:prstGeom>
          <a:solidFill>
            <a:srgbClr val="25262A"/>
          </a:solidFill>
          <a:ln w="12700">
            <a:solidFill>
              <a:srgbClr val="25262A"/>
            </a:solidFill>
            <a:prstDash val="solid"/>
          </a:ln>
        </p:spPr>
      </p:sp>
      <p:sp>
        <p:nvSpPr>
          <p:cNvPr id="27" name="Text 24"/>
          <p:cNvSpPr txBox="1"/>
          <p:nvPr/>
        </p:nvSpPr>
        <p:spPr>
          <a:xfrm>
            <a:off x="989381" y="3820160"/>
            <a:ext cx="914400" cy="292608"/>
          </a:xfrm>
          <a:prstGeom prst="rect">
            <a:avLst/>
          </a:prstGeom>
          <a:noFill/>
          <a:ln/>
        </p:spPr>
        <p:txBody>
          <a:bodyPr wrap="square" lIns="0" tIns="0" rIns="0" bIns="0" rtlCol="0" anchor="t"/>
          <a:lstStyle/>
          <a:p>
            <a:pPr rtl="1" algn="r" indent="0" marL="0">
              <a:buNone/>
            </a:pPr>
            <a:r>
              <a:rPr lang="ar-IQ" altLang="en-US" sz="1350" b="1" dirty="0">
                <a:solidFill>
                  <a:srgbClr val="1F1B17"/>
                </a:solidFill>
                <a:latin typeface="Arial" pitchFamily="34" charset="0"/>
                <a:ea typeface="Arial" pitchFamily="34" charset="-122"/>
                <a:cs typeface="Arial" pitchFamily="34" charset="-120"/>
              </a:rPr>
              <a:t>العُلا</a:t>
            </a:r>
            <a:endParaRPr lang="ar-IQ" sz="1350" dirty="0"/>
          </a:p>
        </p:txBody>
      </p:sp>
      <p:sp>
        <p:nvSpPr>
          <p:cNvPr id="28" name="Shape 25"/>
          <p:cNvSpPr/>
          <p:nvPr/>
        </p:nvSpPr>
        <p:spPr>
          <a:xfrm>
            <a:off x="3006547" y="4612640"/>
            <a:ext cx="182880" cy="182880"/>
          </a:xfrm>
          <a:prstGeom prst="ellipse">
            <a:avLst/>
          </a:prstGeom>
          <a:solidFill>
            <a:srgbClr val="25262A"/>
          </a:solidFill>
          <a:ln w="12700">
            <a:solidFill>
              <a:srgbClr val="25262A"/>
            </a:solidFill>
            <a:prstDash val="solid"/>
          </a:ln>
        </p:spPr>
      </p:sp>
      <p:sp>
        <p:nvSpPr>
          <p:cNvPr id="29" name="Text 26"/>
          <p:cNvSpPr txBox="1"/>
          <p:nvPr/>
        </p:nvSpPr>
        <p:spPr>
          <a:xfrm>
            <a:off x="3262579" y="4594352"/>
            <a:ext cx="1371600" cy="292608"/>
          </a:xfrm>
          <a:prstGeom prst="rect">
            <a:avLst/>
          </a:prstGeom>
          <a:noFill/>
          <a:ln/>
        </p:spPr>
        <p:txBody>
          <a:bodyPr wrap="square" lIns="0" tIns="0" rIns="0" bIns="0" rtlCol="0" anchor="t"/>
          <a:lstStyle/>
          <a:p>
            <a:pPr rtl="1" algn="l" indent="0" marL="0">
              <a:buNone/>
            </a:pPr>
            <a:r>
              <a:rPr lang="ar-IQ" altLang="en-US" sz="1350" b="1" dirty="0">
                <a:solidFill>
                  <a:srgbClr val="1F1B17"/>
                </a:solidFill>
                <a:latin typeface="Arial" pitchFamily="34" charset="0"/>
                <a:ea typeface="Arial" pitchFamily="34" charset="-122"/>
                <a:cs typeface="Arial" pitchFamily="34" charset="-120"/>
              </a:rPr>
              <a:t>المدينة</a:t>
            </a:r>
            <a:endParaRPr lang="ar-IQ" sz="1350" dirty="0"/>
          </a:p>
        </p:txBody>
      </p:sp>
      <p:sp>
        <p:nvSpPr>
          <p:cNvPr id="30" name="Shape 27"/>
          <p:cNvSpPr/>
          <p:nvPr/>
        </p:nvSpPr>
        <p:spPr>
          <a:xfrm>
            <a:off x="3130906" y="5715000"/>
            <a:ext cx="182880" cy="182880"/>
          </a:xfrm>
          <a:prstGeom prst="ellipse">
            <a:avLst/>
          </a:prstGeom>
          <a:solidFill>
            <a:srgbClr val="25262A"/>
          </a:solidFill>
          <a:ln w="12700">
            <a:solidFill>
              <a:srgbClr val="25262A"/>
            </a:solidFill>
            <a:prstDash val="solid"/>
          </a:ln>
        </p:spPr>
      </p:sp>
      <p:sp>
        <p:nvSpPr>
          <p:cNvPr id="31" name="Text 28"/>
          <p:cNvSpPr txBox="1"/>
          <p:nvPr/>
        </p:nvSpPr>
        <p:spPr>
          <a:xfrm>
            <a:off x="3386938" y="5696712"/>
            <a:ext cx="1371600" cy="292608"/>
          </a:xfrm>
          <a:prstGeom prst="rect">
            <a:avLst/>
          </a:prstGeom>
          <a:noFill/>
          <a:ln/>
        </p:spPr>
        <p:txBody>
          <a:bodyPr wrap="square" lIns="0" tIns="0" rIns="0" bIns="0" rtlCol="0" anchor="t"/>
          <a:lstStyle/>
          <a:p>
            <a:pPr rtl="1" algn="l" indent="0" marL="0">
              <a:buNone/>
            </a:pPr>
            <a:r>
              <a:rPr lang="ar-IQ" altLang="en-US" sz="1350" b="1" dirty="0">
                <a:solidFill>
                  <a:srgbClr val="1F1B17"/>
                </a:solidFill>
                <a:latin typeface="Arial" pitchFamily="34" charset="0"/>
                <a:ea typeface="Arial" pitchFamily="34" charset="-122"/>
                <a:cs typeface="Arial" pitchFamily="34" charset="-120"/>
              </a:rPr>
              <a:t>مكة والطائف</a:t>
            </a:r>
            <a:endParaRPr lang="ar-IQ" sz="1350" dirty="0"/>
          </a:p>
        </p:txBody>
      </p:sp>
      <p:sp>
        <p:nvSpPr>
          <p:cNvPr id="32" name="Text 29"/>
          <p:cNvSpPr txBox="1"/>
          <p:nvPr/>
        </p:nvSpPr>
        <p:spPr>
          <a:xfrm>
            <a:off x="548640" y="6172200"/>
            <a:ext cx="6217920" cy="274320"/>
          </a:xfrm>
          <a:prstGeom prst="rect">
            <a:avLst/>
          </a:prstGeom>
          <a:noFill/>
          <a:ln/>
        </p:spPr>
        <p:txBody>
          <a:bodyPr wrap="square" lIns="0" tIns="0" rIns="0" bIns="0" rtlCol="0" anchor="t"/>
          <a:lstStyle/>
          <a:p>
            <a:pPr rtl="1" algn="ctr" indent="0" marL="0">
              <a:buNone/>
            </a:pPr>
            <a:r>
              <a:rPr lang="ar-IQ" altLang="en-US" sz="1000" dirty="0">
                <a:solidFill>
                  <a:srgbClr val="6A6258"/>
                </a:solidFill>
                <a:latin typeface="Arial" pitchFamily="34" charset="0"/>
                <a:ea typeface="Arial" pitchFamily="34" charset="-122"/>
                <a:cs typeface="Arial" pitchFamily="34" charset="-120"/>
              </a:rPr>
              <a:t>مخطط تقريبي لمواضع المدن، لا خريطة بمقياس</a:t>
            </a:r>
            <a:endParaRPr lang="ar-IQ" sz="1000" dirty="0"/>
          </a:p>
        </p:txBody>
      </p:sp>
      <p:sp>
        <p:nvSpPr>
          <p:cNvPr id="33" name="Shape 30"/>
          <p:cNvSpPr/>
          <p:nvPr/>
        </p:nvSpPr>
        <p:spPr>
          <a:xfrm>
            <a:off x="7086600" y="1325880"/>
            <a:ext cx="4556455" cy="2331720"/>
          </a:xfrm>
          <a:prstGeom prst="rect">
            <a:avLst/>
          </a:prstGeom>
          <a:solidFill>
            <a:srgbClr val="E4EBF3"/>
          </a:solidFill>
          <a:ln w="12700">
            <a:solidFill>
              <a:srgbClr val="E4EBF3"/>
            </a:solidFill>
            <a:prstDash val="solid"/>
          </a:ln>
        </p:spPr>
      </p:sp>
      <p:sp>
        <p:nvSpPr>
          <p:cNvPr id="34" name="Shape 31"/>
          <p:cNvSpPr/>
          <p:nvPr/>
        </p:nvSpPr>
        <p:spPr>
          <a:xfrm flipH="1">
            <a:off x="10637215" y="1645920"/>
            <a:ext cx="731520" cy="0"/>
          </a:xfrm>
          <a:prstGeom prst="line">
            <a:avLst/>
          </a:prstGeom>
          <a:noFill/>
          <a:ln w="38100">
            <a:solidFill>
              <a:srgbClr val="24507F"/>
            </a:solidFill>
            <a:prstDash val="solid"/>
          </a:ln>
        </p:spPr>
      </p:sp>
      <p:sp>
        <p:nvSpPr>
          <p:cNvPr id="35" name="Text 32"/>
          <p:cNvSpPr txBox="1"/>
          <p:nvPr/>
        </p:nvSpPr>
        <p:spPr>
          <a:xfrm>
            <a:off x="7360920" y="1463040"/>
            <a:ext cx="3093415" cy="365760"/>
          </a:xfrm>
          <a:prstGeom prst="rect">
            <a:avLst/>
          </a:prstGeom>
          <a:noFill/>
          <a:ln/>
        </p:spPr>
        <p:txBody>
          <a:bodyPr wrap="square" lIns="0" tIns="0" rIns="0" bIns="0" rtlCol="0" anchor="t"/>
          <a:lstStyle/>
          <a:p>
            <a:pPr rtl="1" algn="r" indent="0" marL="0">
              <a:buNone/>
            </a:pPr>
            <a:r>
              <a:rPr lang="ar-IQ" altLang="en-US" sz="1700" b="1" dirty="0">
                <a:solidFill>
                  <a:srgbClr val="24507F"/>
                </a:solidFill>
                <a:latin typeface="Arial" pitchFamily="34" charset="0"/>
                <a:ea typeface="Arial" pitchFamily="34" charset="-122"/>
                <a:cs typeface="Arial" pitchFamily="34" charset="-120"/>
              </a:rPr>
              <a:t>الطريق الأول</a:t>
            </a:r>
            <a:endParaRPr lang="ar-IQ" sz="1700" dirty="0"/>
          </a:p>
        </p:txBody>
      </p:sp>
      <p:sp>
        <p:nvSpPr>
          <p:cNvPr id="36" name="Shape 33"/>
          <p:cNvSpPr/>
          <p:nvPr/>
        </p:nvSpPr>
        <p:spPr>
          <a:xfrm>
            <a:off x="7315200" y="1481328"/>
            <a:ext cx="914400" cy="301752"/>
          </a:xfrm>
          <a:prstGeom prst="roundRect">
            <a:avLst>
              <a:gd name="adj" fmla="val 50000"/>
            </a:avLst>
          </a:prstGeom>
          <a:solidFill>
            <a:srgbClr val="24507F"/>
          </a:solidFill>
          <a:ln w="12700">
            <a:solidFill>
              <a:srgbClr val="24507F"/>
            </a:solidFill>
            <a:prstDash val="solid"/>
          </a:ln>
        </p:spPr>
      </p:sp>
      <p:sp>
        <p:nvSpPr>
          <p:cNvPr id="37" name="Text 34"/>
          <p:cNvSpPr txBox="1"/>
          <p:nvPr/>
        </p:nvSpPr>
        <p:spPr>
          <a:xfrm>
            <a:off x="7315200" y="1481328"/>
            <a:ext cx="914400" cy="301752"/>
          </a:xfrm>
          <a:prstGeom prst="rect">
            <a:avLst/>
          </a:prstGeom>
          <a:noFill/>
          <a:ln/>
        </p:spPr>
        <p:txBody>
          <a:bodyPr wrap="square" lIns="0" tIns="0" rIns="0" bIns="0" rtlCol="0" anchor="ctr"/>
          <a:lstStyle/>
          <a:p>
            <a:pPr rtl="1" algn="ctr" indent="0" marL="0">
              <a:buNone/>
            </a:pPr>
            <a:r>
              <a:rPr lang="ar-IQ" altLang="en-US" sz="1100" b="1" dirty="0">
                <a:solidFill>
                  <a:srgbClr val="FFFFFF"/>
                </a:solidFill>
                <a:latin typeface="Arial" pitchFamily="34" charset="0"/>
                <a:ea typeface="Arial" pitchFamily="34" charset="-122"/>
                <a:cs typeface="Arial" pitchFamily="34" charset="-120"/>
              </a:rPr>
              <a:t>الأرجح</a:t>
            </a:r>
            <a:endParaRPr lang="ar-IQ" sz="1100" dirty="0"/>
          </a:p>
        </p:txBody>
      </p:sp>
      <p:sp>
        <p:nvSpPr>
          <p:cNvPr id="38" name="Text 35"/>
          <p:cNvSpPr txBox="1"/>
          <p:nvPr/>
        </p:nvSpPr>
        <p:spPr>
          <a:xfrm>
            <a:off x="7360920" y="1920240"/>
            <a:ext cx="4007815" cy="1645920"/>
          </a:xfrm>
          <a:prstGeom prst="rect">
            <a:avLst/>
          </a:prstGeom>
          <a:noFill/>
          <a:ln/>
        </p:spPr>
        <p:txBody>
          <a:bodyPr wrap="square" lIns="0" tIns="0" rIns="0" bIns="0" rtlCol="0" anchor="t"/>
          <a:lstStyle/>
          <a:p>
            <a:pPr rtl="1" algn="r" indent="0" marL="0">
              <a:buNone/>
            </a:pPr>
            <a:r>
              <a:rPr lang="ar-IQ" altLang="en-US" sz="1550" dirty="0">
                <a:solidFill>
                  <a:srgbClr val="1F1B17"/>
                </a:solidFill>
                <a:latin typeface="Arial" pitchFamily="34" charset="0"/>
                <a:ea typeface="Arial" pitchFamily="34" charset="-122"/>
                <a:cs typeface="Arial" pitchFamily="34" charset="-120"/>
              </a:rPr>
              <a:t>من شمال سوريا وحوران مع التجارة إلى الأنبار والحيرة (عاصمة اللخميين على الفرات الأوسط)، ثم دومة الجندل، فالمدينة، ثم مكة والطائف.</a:t>
            </a:r>
            <a:endParaRPr lang="ar-IQ" sz="1550" dirty="0"/>
          </a:p>
        </p:txBody>
      </p:sp>
      <p:sp>
        <p:nvSpPr>
          <p:cNvPr id="39" name="Shape 36"/>
          <p:cNvSpPr/>
          <p:nvPr/>
        </p:nvSpPr>
        <p:spPr>
          <a:xfrm>
            <a:off x="7086600" y="3840480"/>
            <a:ext cx="4556455" cy="1600200"/>
          </a:xfrm>
          <a:prstGeom prst="rect">
            <a:avLst/>
          </a:prstGeom>
          <a:solidFill>
            <a:srgbClr val="EFE6D6"/>
          </a:solidFill>
          <a:ln w="12700">
            <a:solidFill>
              <a:srgbClr val="EFE6D6"/>
            </a:solidFill>
            <a:prstDash val="solid"/>
          </a:ln>
        </p:spPr>
      </p:sp>
      <p:sp>
        <p:nvSpPr>
          <p:cNvPr id="40" name="Shape 37"/>
          <p:cNvSpPr/>
          <p:nvPr/>
        </p:nvSpPr>
        <p:spPr>
          <a:xfrm flipH="1">
            <a:off x="10637215" y="4160520"/>
            <a:ext cx="731520" cy="0"/>
          </a:xfrm>
          <a:prstGeom prst="line">
            <a:avLst/>
          </a:prstGeom>
          <a:noFill/>
          <a:ln w="38100">
            <a:solidFill>
              <a:srgbClr val="A86F24"/>
            </a:solidFill>
            <a:prstDash val="dash"/>
          </a:ln>
        </p:spPr>
      </p:sp>
      <p:sp>
        <p:nvSpPr>
          <p:cNvPr id="41" name="Text 38"/>
          <p:cNvSpPr txBox="1"/>
          <p:nvPr/>
        </p:nvSpPr>
        <p:spPr>
          <a:xfrm>
            <a:off x="7360920" y="3977640"/>
            <a:ext cx="3093415" cy="365760"/>
          </a:xfrm>
          <a:prstGeom prst="rect">
            <a:avLst/>
          </a:prstGeom>
          <a:noFill/>
          <a:ln/>
        </p:spPr>
        <p:txBody>
          <a:bodyPr wrap="square" lIns="0" tIns="0" rIns="0" bIns="0" rtlCol="0" anchor="t"/>
          <a:lstStyle/>
          <a:p>
            <a:pPr rtl="1" algn="r" indent="0" marL="0">
              <a:buNone/>
            </a:pPr>
            <a:r>
              <a:rPr lang="ar-IQ" altLang="en-US" sz="1700" b="1" dirty="0">
                <a:solidFill>
                  <a:srgbClr val="A86F24"/>
                </a:solidFill>
                <a:latin typeface="Arial" pitchFamily="34" charset="0"/>
                <a:ea typeface="Arial" pitchFamily="34" charset="-122"/>
                <a:cs typeface="Arial" pitchFamily="34" charset="-120"/>
              </a:rPr>
              <a:t>الطريق الثاني</a:t>
            </a:r>
            <a:endParaRPr lang="ar-IQ" sz="1700" dirty="0"/>
          </a:p>
        </p:txBody>
      </p:sp>
      <p:sp>
        <p:nvSpPr>
          <p:cNvPr id="42" name="Text 39"/>
          <p:cNvSpPr txBox="1"/>
          <p:nvPr/>
        </p:nvSpPr>
        <p:spPr>
          <a:xfrm>
            <a:off x="7360920" y="4434840"/>
            <a:ext cx="4007815" cy="914400"/>
          </a:xfrm>
          <a:prstGeom prst="rect">
            <a:avLst/>
          </a:prstGeom>
          <a:noFill/>
          <a:ln/>
        </p:spPr>
        <p:txBody>
          <a:bodyPr wrap="square" lIns="0" tIns="0" rIns="0" bIns="0" rtlCol="0" anchor="t"/>
          <a:lstStyle/>
          <a:p>
            <a:pPr rtl="1" algn="r" indent="0" marL="0">
              <a:buNone/>
            </a:pPr>
            <a:r>
              <a:rPr lang="ar-IQ" altLang="en-US" sz="1550" dirty="0">
                <a:solidFill>
                  <a:srgbClr val="1F1B17"/>
                </a:solidFill>
                <a:latin typeface="Arial" pitchFamily="34" charset="0"/>
                <a:ea typeface="Arial" pitchFamily="34" charset="-122"/>
                <a:cs typeface="Arial" pitchFamily="34" charset="-120"/>
              </a:rPr>
              <a:t>من حوران إلى العُلا، فشمال الحجاز، ثم المدينة ومكة.</a:t>
            </a:r>
            <a:endParaRPr lang="ar-IQ" sz="1550" dirty="0"/>
          </a:p>
        </p:txBody>
      </p:sp>
      <p:sp>
        <p:nvSpPr>
          <p:cNvPr id="43" name="Text 40"/>
          <p:cNvSpPr txBox="1"/>
          <p:nvPr/>
        </p:nvSpPr>
        <p:spPr>
          <a:xfrm>
            <a:off x="7086600" y="5596128"/>
            <a:ext cx="4556455" cy="502920"/>
          </a:xfrm>
          <a:prstGeom prst="rect">
            <a:avLst/>
          </a:prstGeom>
          <a:noFill/>
          <a:ln/>
        </p:spPr>
        <p:txBody>
          <a:bodyPr wrap="square" lIns="0" tIns="0" rIns="0" bIns="0" rtlCol="0" anchor="t"/>
          <a:lstStyle/>
          <a:p>
            <a:pPr rtl="1" algn="r" indent="0" marL="0">
              <a:buNone/>
            </a:pPr>
            <a:r>
              <a:rPr lang="ar-IQ" altLang="en-US" sz="1450" b="1" dirty="0">
                <a:solidFill>
                  <a:srgbClr val="1F1B17"/>
                </a:solidFill>
                <a:latin typeface="Arial" pitchFamily="34" charset="0"/>
                <a:ea typeface="Arial" pitchFamily="34" charset="-122"/>
                <a:cs typeface="Arial" pitchFamily="34" charset="-120"/>
              </a:rPr>
              <a:t>في الحالين: الكتابة رافقت القوافل، فطريق التجارة هو طريق الحرف.</a:t>
            </a:r>
            <a:endParaRPr lang="ar-IQ" sz="14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الكتابة في مكة قبيل الإسلام</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22</a:t>
            </a:r>
            <a:endParaRPr lang="en-US" sz="1000" dirty="0"/>
          </a:p>
        </p:txBody>
      </p:sp>
      <p:sp>
        <p:nvSpPr>
          <p:cNvPr id="5" name="Text 3"/>
          <p:cNvSpPr txBox="1"/>
          <p:nvPr/>
        </p:nvSpPr>
        <p:spPr>
          <a:xfrm>
            <a:off x="1097280" y="6419088"/>
            <a:ext cx="5760720" cy="274320"/>
          </a:xfrm>
          <a:prstGeom prst="rect">
            <a:avLst/>
          </a:prstGeom>
          <a:noFill/>
          <a:ln/>
        </p:spPr>
        <p:txBody>
          <a:bodyPr wrap="square" lIns="0" tIns="0" rIns="0" bIns="0" rtlCol="0" anchor="t"/>
          <a:lstStyle/>
          <a:p>
            <a:pPr rtl="1" algn="l" indent="0" marL="0">
              <a:buNone/>
            </a:pPr>
            <a:r>
              <a:rPr lang="ar-IQ" altLang="en-US" sz="1000" dirty="0">
                <a:solidFill>
                  <a:srgbClr val="6A6258"/>
                </a:solidFill>
                <a:latin typeface="Arial" pitchFamily="34" charset="0"/>
                <a:ea typeface="Arial" pitchFamily="34" charset="-122"/>
                <a:cs typeface="Arial" pitchFamily="34" charset="-120"/>
              </a:rPr>
              <a:t>الكتاب، ص٧</a:t>
            </a:r>
            <a:endParaRPr lang="ar-IQ" sz="1000" dirty="0"/>
          </a:p>
        </p:txBody>
      </p:sp>
      <p:sp>
        <p:nvSpPr>
          <p:cNvPr id="7" name="Shape 4"/>
          <p:cNvSpPr/>
          <p:nvPr/>
        </p:nvSpPr>
        <p:spPr>
          <a:xfrm>
            <a:off x="548640" y="1325880"/>
            <a:ext cx="3840480" cy="3931920"/>
          </a:xfrm>
          <a:prstGeom prst="rect">
            <a:avLst/>
          </a:prstGeom>
          <a:solidFill>
            <a:srgbClr val="25262A"/>
          </a:solidFill>
          <a:ln w="12700">
            <a:solidFill>
              <a:srgbClr val="25262A"/>
            </a:solidFill>
            <a:prstDash val="solid"/>
          </a:ln>
        </p:spPr>
      </p:sp>
      <p:sp>
        <p:nvSpPr>
          <p:cNvPr id="8" name="Text 5"/>
          <p:cNvSpPr txBox="1"/>
          <p:nvPr/>
        </p:nvSpPr>
        <p:spPr>
          <a:xfrm>
            <a:off x="548640" y="1600200"/>
            <a:ext cx="3840480" cy="1737360"/>
          </a:xfrm>
          <a:prstGeom prst="rect">
            <a:avLst/>
          </a:prstGeom>
          <a:noFill/>
          <a:ln/>
        </p:spPr>
        <p:txBody>
          <a:bodyPr wrap="square" lIns="0" tIns="0" rIns="0" bIns="0" rtlCol="0" anchor="ctr"/>
          <a:lstStyle/>
          <a:p>
            <a:pPr rtl="1" algn="ctr" indent="0" marL="0">
              <a:buNone/>
            </a:pPr>
            <a:r>
              <a:rPr lang="ar-IQ" altLang="en-US" sz="11000" b="1" dirty="0">
                <a:solidFill>
                  <a:srgbClr val="D9B26F"/>
                </a:solidFill>
                <a:latin typeface="Arial" pitchFamily="34" charset="0"/>
                <a:ea typeface="Arial" pitchFamily="34" charset="-122"/>
                <a:cs typeface="Arial" pitchFamily="34" charset="-120"/>
              </a:rPr>
              <a:t>‏١٧</a:t>
            </a:r>
            <a:endParaRPr lang="ar-IQ" sz="11000" dirty="0"/>
          </a:p>
        </p:txBody>
      </p:sp>
      <p:sp>
        <p:nvSpPr>
          <p:cNvPr id="9" name="Text 6"/>
          <p:cNvSpPr txBox="1"/>
          <p:nvPr/>
        </p:nvSpPr>
        <p:spPr>
          <a:xfrm>
            <a:off x="868680" y="3520440"/>
            <a:ext cx="3200400" cy="1097280"/>
          </a:xfrm>
          <a:prstGeom prst="rect">
            <a:avLst/>
          </a:prstGeom>
          <a:noFill/>
          <a:ln/>
        </p:spPr>
        <p:txBody>
          <a:bodyPr wrap="square" lIns="0" tIns="0" rIns="0" bIns="0" rtlCol="0" anchor="t"/>
          <a:lstStyle/>
          <a:p>
            <a:pPr rtl="1" algn="ctr" indent="0" marL="0">
              <a:buNone/>
            </a:pPr>
            <a:r>
              <a:rPr lang="ar-IQ" altLang="en-US" sz="1600" dirty="0">
                <a:solidFill>
                  <a:srgbClr val="EDE4D3"/>
                </a:solidFill>
                <a:latin typeface="Arial" pitchFamily="34" charset="0"/>
                <a:ea typeface="Arial" pitchFamily="34" charset="-122"/>
                <a:cs typeface="Arial" pitchFamily="34" charset="-120"/>
              </a:rPr>
              <a:t>عدد من كانوا يُجيدون الكتابة في قريش، بحسب الروايات</a:t>
            </a:r>
            <a:endParaRPr lang="ar-IQ" sz="1600" dirty="0"/>
          </a:p>
        </p:txBody>
      </p:sp>
      <p:sp>
        <p:nvSpPr>
          <p:cNvPr id="10" name="Shape 7"/>
          <p:cNvSpPr/>
          <p:nvPr/>
        </p:nvSpPr>
        <p:spPr>
          <a:xfrm>
            <a:off x="4754880" y="1325880"/>
            <a:ext cx="6888175" cy="1188720"/>
          </a:xfrm>
          <a:prstGeom prst="rect">
            <a:avLst/>
          </a:prstGeom>
          <a:solidFill>
            <a:srgbClr val="EFE6D6"/>
          </a:solidFill>
          <a:ln w="12700">
            <a:solidFill>
              <a:srgbClr val="EFE6D6"/>
            </a:solidFill>
            <a:prstDash val="solid"/>
          </a:ln>
        </p:spPr>
      </p:sp>
      <p:sp>
        <p:nvSpPr>
          <p:cNvPr id="11" name="Text 8"/>
          <p:cNvSpPr txBox="1"/>
          <p:nvPr/>
        </p:nvSpPr>
        <p:spPr>
          <a:xfrm>
            <a:off x="5029200" y="1463040"/>
            <a:ext cx="6339535" cy="384048"/>
          </a:xfrm>
          <a:prstGeom prst="rect">
            <a:avLst/>
          </a:prstGeom>
          <a:noFill/>
          <a:ln/>
        </p:spPr>
        <p:txBody>
          <a:bodyPr wrap="square" lIns="0" tIns="0" rIns="0" bIns="0" rtlCol="0" anchor="t"/>
          <a:lstStyle/>
          <a:p>
            <a:pPr rtl="1" algn="r" indent="0" marL="0">
              <a:buNone/>
            </a:pPr>
            <a:r>
              <a:rPr lang="ar-IQ" altLang="en-US" sz="1700" b="1" dirty="0">
                <a:solidFill>
                  <a:srgbClr val="1F1B17"/>
                </a:solidFill>
                <a:latin typeface="Arial" pitchFamily="34" charset="0"/>
                <a:ea typeface="Arial" pitchFamily="34" charset="-122"/>
                <a:cs typeface="Arial" pitchFamily="34" charset="-120"/>
              </a:rPr>
              <a:t>عبد المطلب بن هاشم</a:t>
            </a:r>
            <a:endParaRPr lang="ar-IQ" sz="1700" dirty="0"/>
          </a:p>
        </p:txBody>
      </p:sp>
      <p:sp>
        <p:nvSpPr>
          <p:cNvPr id="12" name="Text 9"/>
          <p:cNvSpPr txBox="1"/>
          <p:nvPr/>
        </p:nvSpPr>
        <p:spPr>
          <a:xfrm>
            <a:off x="5029200" y="1856232"/>
            <a:ext cx="6339535" cy="594360"/>
          </a:xfrm>
          <a:prstGeom prst="rect">
            <a:avLst/>
          </a:prstGeom>
          <a:noFill/>
          <a:ln/>
        </p:spPr>
        <p:txBody>
          <a:bodyPr wrap="square" lIns="0" tIns="0" rIns="0" bIns="0" rtlCol="0" anchor="t"/>
          <a:lstStyle/>
          <a:p>
            <a:pPr rtl="1" algn="r" indent="0" marL="0">
              <a:buNone/>
            </a:pPr>
            <a:r>
              <a:rPr lang="ar-IQ" altLang="en-US" sz="1500" dirty="0">
                <a:solidFill>
                  <a:srgbClr val="1F1B17"/>
                </a:solidFill>
                <a:latin typeface="Arial" pitchFamily="34" charset="0"/>
                <a:ea typeface="Arial" pitchFamily="34" charset="-122"/>
                <a:cs typeface="Arial" pitchFamily="34" charset="-120"/>
              </a:rPr>
              <a:t>جدّ الرسول (ص)، ممّن يُحسن الكتابة. وكان في خزانة المأمون كتاب بخطّه على جلد أَدَم.</a:t>
            </a:r>
            <a:endParaRPr lang="ar-IQ" sz="1500" dirty="0"/>
          </a:p>
        </p:txBody>
      </p:sp>
      <p:sp>
        <p:nvSpPr>
          <p:cNvPr id="13" name="Shape 10"/>
          <p:cNvSpPr/>
          <p:nvPr/>
        </p:nvSpPr>
        <p:spPr>
          <a:xfrm>
            <a:off x="4754880" y="2670048"/>
            <a:ext cx="6888175" cy="1188720"/>
          </a:xfrm>
          <a:prstGeom prst="rect">
            <a:avLst/>
          </a:prstGeom>
          <a:solidFill>
            <a:srgbClr val="EFE6D6"/>
          </a:solidFill>
          <a:ln w="12700">
            <a:solidFill>
              <a:srgbClr val="EFE6D6"/>
            </a:solidFill>
            <a:prstDash val="solid"/>
          </a:ln>
        </p:spPr>
      </p:sp>
      <p:sp>
        <p:nvSpPr>
          <p:cNvPr id="14" name="Text 11"/>
          <p:cNvSpPr txBox="1"/>
          <p:nvPr/>
        </p:nvSpPr>
        <p:spPr>
          <a:xfrm>
            <a:off x="5029200" y="2807208"/>
            <a:ext cx="6339535" cy="384048"/>
          </a:xfrm>
          <a:prstGeom prst="rect">
            <a:avLst/>
          </a:prstGeom>
          <a:noFill/>
          <a:ln/>
        </p:spPr>
        <p:txBody>
          <a:bodyPr wrap="square" lIns="0" tIns="0" rIns="0" bIns="0" rtlCol="0" anchor="t"/>
          <a:lstStyle/>
          <a:p>
            <a:pPr rtl="1" algn="r" indent="0" marL="0">
              <a:buNone/>
            </a:pPr>
            <a:r>
              <a:rPr lang="ar-IQ" altLang="en-US" sz="1700" b="1" dirty="0">
                <a:solidFill>
                  <a:srgbClr val="1F1B17"/>
                </a:solidFill>
                <a:latin typeface="Arial" pitchFamily="34" charset="0"/>
                <a:ea typeface="Arial" pitchFamily="34" charset="-122"/>
                <a:cs typeface="Arial" pitchFamily="34" charset="-120"/>
              </a:rPr>
              <a:t>الخط المكّي</a:t>
            </a:r>
            <a:endParaRPr lang="ar-IQ" sz="1700" dirty="0"/>
          </a:p>
        </p:txBody>
      </p:sp>
      <p:sp>
        <p:nvSpPr>
          <p:cNvPr id="15" name="Text 12"/>
          <p:cNvSpPr txBox="1"/>
          <p:nvPr/>
        </p:nvSpPr>
        <p:spPr>
          <a:xfrm>
            <a:off x="5029200" y="3200400"/>
            <a:ext cx="6339535" cy="594360"/>
          </a:xfrm>
          <a:prstGeom prst="rect">
            <a:avLst/>
          </a:prstGeom>
          <a:noFill/>
          <a:ln/>
        </p:spPr>
        <p:txBody>
          <a:bodyPr wrap="square" lIns="0" tIns="0" rIns="0" bIns="0" rtlCol="0" anchor="t"/>
          <a:lstStyle/>
          <a:p>
            <a:pPr rtl="1" algn="r" indent="0" marL="0">
              <a:buNone/>
            </a:pPr>
            <a:r>
              <a:rPr lang="ar-IQ" altLang="en-US" sz="1500" dirty="0">
                <a:solidFill>
                  <a:srgbClr val="1F1B17"/>
                </a:solidFill>
                <a:latin typeface="Arial" pitchFamily="34" charset="0"/>
                <a:ea typeface="Arial" pitchFamily="34" charset="-122"/>
                <a:cs typeface="Arial" pitchFamily="34" charset="-120"/>
              </a:rPr>
              <a:t>الكتابة المتداولة في قريش.</a:t>
            </a:r>
            <a:endParaRPr lang="ar-IQ" sz="1500" dirty="0"/>
          </a:p>
        </p:txBody>
      </p:sp>
      <p:sp>
        <p:nvSpPr>
          <p:cNvPr id="16" name="Shape 13"/>
          <p:cNvSpPr/>
          <p:nvPr/>
        </p:nvSpPr>
        <p:spPr>
          <a:xfrm>
            <a:off x="4754880" y="4014216"/>
            <a:ext cx="6888175" cy="1188720"/>
          </a:xfrm>
          <a:prstGeom prst="rect">
            <a:avLst/>
          </a:prstGeom>
          <a:solidFill>
            <a:srgbClr val="EFE6D6"/>
          </a:solidFill>
          <a:ln w="12700">
            <a:solidFill>
              <a:srgbClr val="EFE6D6"/>
            </a:solidFill>
            <a:prstDash val="solid"/>
          </a:ln>
        </p:spPr>
      </p:sp>
      <p:sp>
        <p:nvSpPr>
          <p:cNvPr id="17" name="Text 14"/>
          <p:cNvSpPr txBox="1"/>
          <p:nvPr/>
        </p:nvSpPr>
        <p:spPr>
          <a:xfrm>
            <a:off x="5029200" y="4151376"/>
            <a:ext cx="6339535" cy="384048"/>
          </a:xfrm>
          <a:prstGeom prst="rect">
            <a:avLst/>
          </a:prstGeom>
          <a:noFill/>
          <a:ln/>
        </p:spPr>
        <p:txBody>
          <a:bodyPr wrap="square" lIns="0" tIns="0" rIns="0" bIns="0" rtlCol="0" anchor="t"/>
          <a:lstStyle/>
          <a:p>
            <a:pPr rtl="1" algn="r" indent="0" marL="0">
              <a:buNone/>
            </a:pPr>
            <a:r>
              <a:rPr lang="ar-IQ" altLang="en-US" sz="1700" b="1" dirty="0">
                <a:solidFill>
                  <a:srgbClr val="1F1B17"/>
                </a:solidFill>
                <a:latin typeface="Arial" pitchFamily="34" charset="0"/>
                <a:ea typeface="Arial" pitchFamily="34" charset="-122"/>
                <a:cs typeface="Arial" pitchFamily="34" charset="-120"/>
              </a:rPr>
              <a:t>نساء كاتبات</a:t>
            </a:r>
            <a:endParaRPr lang="ar-IQ" sz="1700" dirty="0"/>
          </a:p>
        </p:txBody>
      </p:sp>
      <p:sp>
        <p:nvSpPr>
          <p:cNvPr id="18" name="Text 15"/>
          <p:cNvSpPr txBox="1"/>
          <p:nvPr/>
        </p:nvSpPr>
        <p:spPr>
          <a:xfrm>
            <a:off x="5029200" y="4544568"/>
            <a:ext cx="6339535" cy="594360"/>
          </a:xfrm>
          <a:prstGeom prst="rect">
            <a:avLst/>
          </a:prstGeom>
          <a:noFill/>
          <a:ln/>
        </p:spPr>
        <p:txBody>
          <a:bodyPr wrap="square" lIns="0" tIns="0" rIns="0" bIns="0" rtlCol="0" anchor="t"/>
          <a:lstStyle/>
          <a:p>
            <a:pPr rtl="1" algn="r" indent="0" marL="0">
              <a:buNone/>
            </a:pPr>
            <a:r>
              <a:rPr lang="ar-IQ" altLang="en-US" sz="1500" dirty="0">
                <a:solidFill>
                  <a:srgbClr val="1F1B17"/>
                </a:solidFill>
                <a:latin typeface="Arial" pitchFamily="34" charset="0"/>
                <a:ea typeface="Arial" pitchFamily="34" charset="-122"/>
                <a:cs typeface="Arial" pitchFamily="34" charset="-120"/>
              </a:rPr>
              <a:t>منهنّ الشفاء بنت عبد الله العدوية، وعائشة بنت سعد.</a:t>
            </a:r>
            <a:endParaRPr lang="ar-IQ" sz="1500" dirty="0"/>
          </a:p>
        </p:txBody>
      </p:sp>
      <p:sp>
        <p:nvSpPr>
          <p:cNvPr id="19" name="Shape 16"/>
          <p:cNvSpPr/>
          <p:nvPr/>
        </p:nvSpPr>
        <p:spPr>
          <a:xfrm>
            <a:off x="548640" y="5486400"/>
            <a:ext cx="11094415" cy="594360"/>
          </a:xfrm>
          <a:prstGeom prst="rect">
            <a:avLst/>
          </a:prstGeom>
          <a:solidFill>
            <a:srgbClr val="E4EBF3"/>
          </a:solidFill>
          <a:ln w="12700">
            <a:solidFill>
              <a:srgbClr val="E4EBF3"/>
            </a:solidFill>
            <a:prstDash val="solid"/>
          </a:ln>
        </p:spPr>
      </p:sp>
      <p:sp>
        <p:nvSpPr>
          <p:cNvPr id="20" name="Text 17"/>
          <p:cNvSpPr txBox="1"/>
          <p:nvPr/>
        </p:nvSpPr>
        <p:spPr>
          <a:xfrm>
            <a:off x="822960" y="5486400"/>
            <a:ext cx="10545775" cy="594360"/>
          </a:xfrm>
          <a:prstGeom prst="rect">
            <a:avLst/>
          </a:prstGeom>
          <a:noFill/>
          <a:ln/>
        </p:spPr>
        <p:txBody>
          <a:bodyPr wrap="square" lIns="0" tIns="0" rIns="0" bIns="0" rtlCol="0" anchor="ctr"/>
          <a:lstStyle/>
          <a:p>
            <a:pPr rtl="1" algn="ctr" indent="0" marL="0">
              <a:buNone/>
            </a:pPr>
            <a:r>
              <a:rPr lang="ar-IQ" altLang="en-US" sz="1600" b="1" dirty="0">
                <a:solidFill>
                  <a:srgbClr val="24507F"/>
                </a:solidFill>
                <a:latin typeface="Arial" pitchFamily="34" charset="0"/>
                <a:ea typeface="Arial" pitchFamily="34" charset="-122"/>
                <a:cs typeface="Arial" pitchFamily="34" charset="-120"/>
              </a:rPr>
              <a:t>الأسبوع القادم: الخط العربي في الإسلام — الروّاد، والنقط والإعجام</a:t>
            </a:r>
            <a:endParaRPr lang="ar-IQ"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خلاصة المحاضرة</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23</a:t>
            </a:r>
            <a:endParaRPr lang="en-US" sz="1000" dirty="0"/>
          </a:p>
        </p:txBody>
      </p:sp>
      <p:sp>
        <p:nvSpPr>
          <p:cNvPr id="6" name="Shape 3"/>
          <p:cNvSpPr/>
          <p:nvPr/>
        </p:nvSpPr>
        <p:spPr>
          <a:xfrm>
            <a:off x="6278728" y="1325880"/>
            <a:ext cx="5364328" cy="1417320"/>
          </a:xfrm>
          <a:prstGeom prst="rect">
            <a:avLst/>
          </a:prstGeom>
          <a:solidFill>
            <a:srgbClr val="EFE6D6"/>
          </a:solidFill>
          <a:ln w="12700">
            <a:solidFill>
              <a:srgbClr val="EFE6D6"/>
            </a:solidFill>
            <a:prstDash val="solid"/>
          </a:ln>
        </p:spPr>
      </p:sp>
      <p:sp>
        <p:nvSpPr>
          <p:cNvPr id="7" name="Shape 4"/>
          <p:cNvSpPr/>
          <p:nvPr/>
        </p:nvSpPr>
        <p:spPr>
          <a:xfrm>
            <a:off x="10820095" y="1760220"/>
            <a:ext cx="548640" cy="548640"/>
          </a:xfrm>
          <a:prstGeom prst="ellipse">
            <a:avLst/>
          </a:prstGeom>
          <a:solidFill>
            <a:srgbClr val="A86F24"/>
          </a:solidFill>
          <a:ln w="12700">
            <a:solidFill>
              <a:srgbClr val="A86F24"/>
            </a:solidFill>
            <a:prstDash val="solid"/>
          </a:ln>
        </p:spPr>
      </p:sp>
      <p:sp>
        <p:nvSpPr>
          <p:cNvPr id="8" name="Text 5"/>
          <p:cNvSpPr txBox="1"/>
          <p:nvPr/>
        </p:nvSpPr>
        <p:spPr>
          <a:xfrm>
            <a:off x="10820095" y="1760220"/>
            <a:ext cx="548640" cy="548640"/>
          </a:xfrm>
          <a:prstGeom prst="rect">
            <a:avLst/>
          </a:prstGeom>
          <a:noFill/>
          <a:ln/>
        </p:spPr>
        <p:txBody>
          <a:bodyPr wrap="square" lIns="0" tIns="0" rIns="0" bIns="0" rtlCol="0" anchor="ctr"/>
          <a:lstStyle/>
          <a:p>
            <a:pPr algn="ctr" indent="0" marL="0">
              <a:buNone/>
            </a:pPr>
            <a:r>
              <a:rPr lang="ar-IQ" altLang="en-US" sz="1800" b="1" dirty="0">
                <a:solidFill>
                  <a:srgbClr val="FFFFFF"/>
                </a:solidFill>
                <a:latin typeface="Arial" pitchFamily="34" charset="0"/>
                <a:ea typeface="Arial" pitchFamily="34" charset="-122"/>
                <a:cs typeface="Arial" pitchFamily="34" charset="-120"/>
              </a:rPr>
              <a:t>١</a:t>
            </a:r>
            <a:endParaRPr lang="ar-IQ" sz="1800" dirty="0"/>
          </a:p>
        </p:txBody>
      </p:sp>
      <p:sp>
        <p:nvSpPr>
          <p:cNvPr id="9" name="Text 6"/>
          <p:cNvSpPr txBox="1"/>
          <p:nvPr/>
        </p:nvSpPr>
        <p:spPr>
          <a:xfrm>
            <a:off x="6553048" y="1325880"/>
            <a:ext cx="4129888" cy="1417320"/>
          </a:xfrm>
          <a:prstGeom prst="rect">
            <a:avLst/>
          </a:prstGeom>
          <a:noFill/>
          <a:ln/>
        </p:spPr>
        <p:txBody>
          <a:bodyPr wrap="square" lIns="0" tIns="0" rIns="0" bIns="0" rtlCol="0" anchor="ctr"/>
          <a:lstStyle/>
          <a:p>
            <a:pPr rtl="1" algn="r" indent="0" marL="0">
              <a:buNone/>
            </a:pPr>
            <a:r>
              <a:rPr lang="ar-IQ" altLang="en-US" sz="1600" dirty="0">
                <a:solidFill>
                  <a:srgbClr val="1F1B17"/>
                </a:solidFill>
                <a:latin typeface="Arial" pitchFamily="34" charset="0"/>
                <a:ea typeface="Arial" pitchFamily="34" charset="-122"/>
                <a:cs typeface="Arial" pitchFamily="34" charset="-120"/>
              </a:rPr>
              <a:t>مرّت الكتابة بأربع مراحل: صورية ← رمزية ← صوتية ← أبجدية.</a:t>
            </a:r>
            <a:endParaRPr lang="ar-IQ" sz="1600" dirty="0"/>
          </a:p>
        </p:txBody>
      </p:sp>
      <p:sp>
        <p:nvSpPr>
          <p:cNvPr id="10" name="Shape 7"/>
          <p:cNvSpPr/>
          <p:nvPr/>
        </p:nvSpPr>
        <p:spPr>
          <a:xfrm>
            <a:off x="6278728" y="2971800"/>
            <a:ext cx="5364328" cy="1417320"/>
          </a:xfrm>
          <a:prstGeom prst="rect">
            <a:avLst/>
          </a:prstGeom>
          <a:solidFill>
            <a:srgbClr val="E4EBF3"/>
          </a:solidFill>
          <a:ln w="12700">
            <a:solidFill>
              <a:srgbClr val="E4EBF3"/>
            </a:solidFill>
            <a:prstDash val="solid"/>
          </a:ln>
        </p:spPr>
      </p:sp>
      <p:sp>
        <p:nvSpPr>
          <p:cNvPr id="11" name="Shape 8"/>
          <p:cNvSpPr/>
          <p:nvPr/>
        </p:nvSpPr>
        <p:spPr>
          <a:xfrm>
            <a:off x="10820095" y="3406140"/>
            <a:ext cx="548640" cy="548640"/>
          </a:xfrm>
          <a:prstGeom prst="ellipse">
            <a:avLst/>
          </a:prstGeom>
          <a:solidFill>
            <a:srgbClr val="24507F"/>
          </a:solidFill>
          <a:ln w="12700">
            <a:solidFill>
              <a:srgbClr val="24507F"/>
            </a:solidFill>
            <a:prstDash val="solid"/>
          </a:ln>
        </p:spPr>
      </p:sp>
      <p:sp>
        <p:nvSpPr>
          <p:cNvPr id="12" name="Text 9"/>
          <p:cNvSpPr txBox="1"/>
          <p:nvPr/>
        </p:nvSpPr>
        <p:spPr>
          <a:xfrm>
            <a:off x="10820095" y="3406140"/>
            <a:ext cx="548640" cy="548640"/>
          </a:xfrm>
          <a:prstGeom prst="rect">
            <a:avLst/>
          </a:prstGeom>
          <a:noFill/>
          <a:ln/>
        </p:spPr>
        <p:txBody>
          <a:bodyPr wrap="square" lIns="0" tIns="0" rIns="0" bIns="0" rtlCol="0" anchor="ctr"/>
          <a:lstStyle/>
          <a:p>
            <a:pPr algn="ctr" indent="0" marL="0">
              <a:buNone/>
            </a:pPr>
            <a:r>
              <a:rPr lang="ar-IQ" altLang="en-US" sz="1800" b="1" dirty="0">
                <a:solidFill>
                  <a:srgbClr val="FFFFFF"/>
                </a:solidFill>
                <a:latin typeface="Arial" pitchFamily="34" charset="0"/>
                <a:ea typeface="Arial" pitchFamily="34" charset="-122"/>
                <a:cs typeface="Arial" pitchFamily="34" charset="-120"/>
              </a:rPr>
              <a:t>٢</a:t>
            </a:r>
            <a:endParaRPr lang="ar-IQ" sz="1800" dirty="0"/>
          </a:p>
        </p:txBody>
      </p:sp>
      <p:sp>
        <p:nvSpPr>
          <p:cNvPr id="13" name="Text 10"/>
          <p:cNvSpPr txBox="1"/>
          <p:nvPr/>
        </p:nvSpPr>
        <p:spPr>
          <a:xfrm>
            <a:off x="6553048" y="2971800"/>
            <a:ext cx="4129888" cy="1417320"/>
          </a:xfrm>
          <a:prstGeom prst="rect">
            <a:avLst/>
          </a:prstGeom>
          <a:noFill/>
          <a:ln/>
        </p:spPr>
        <p:txBody>
          <a:bodyPr wrap="square" lIns="0" tIns="0" rIns="0" bIns="0" rtlCol="0" anchor="ctr"/>
          <a:lstStyle/>
          <a:p>
            <a:pPr rtl="1" algn="r" indent="0" marL="0">
              <a:buNone/>
            </a:pPr>
            <a:r>
              <a:rPr lang="ar-IQ" altLang="en-US" sz="1600" dirty="0">
                <a:solidFill>
                  <a:srgbClr val="1F1B17"/>
                </a:solidFill>
                <a:latin typeface="Arial" pitchFamily="34" charset="0"/>
                <a:ea typeface="Arial" pitchFamily="34" charset="-122"/>
                <a:cs typeface="Arial" pitchFamily="34" charset="-120"/>
              </a:rPr>
              <a:t>روايات أصل الكتابة العربية النقلية بلا شاهد أثري؛ والرأي العلمي يردّها إلى النبطي.</a:t>
            </a:r>
            <a:endParaRPr lang="ar-IQ" sz="1600" dirty="0"/>
          </a:p>
        </p:txBody>
      </p:sp>
      <p:sp>
        <p:nvSpPr>
          <p:cNvPr id="14" name="Shape 11"/>
          <p:cNvSpPr/>
          <p:nvPr/>
        </p:nvSpPr>
        <p:spPr>
          <a:xfrm>
            <a:off x="6278728" y="4617720"/>
            <a:ext cx="5364328" cy="1417320"/>
          </a:xfrm>
          <a:prstGeom prst="rect">
            <a:avLst/>
          </a:prstGeom>
          <a:solidFill>
            <a:srgbClr val="EFE6D6"/>
          </a:solidFill>
          <a:ln w="12700">
            <a:solidFill>
              <a:srgbClr val="EFE6D6"/>
            </a:solidFill>
            <a:prstDash val="solid"/>
          </a:ln>
        </p:spPr>
      </p:sp>
      <p:sp>
        <p:nvSpPr>
          <p:cNvPr id="15" name="Shape 12"/>
          <p:cNvSpPr/>
          <p:nvPr/>
        </p:nvSpPr>
        <p:spPr>
          <a:xfrm>
            <a:off x="10820095" y="5052060"/>
            <a:ext cx="548640" cy="548640"/>
          </a:xfrm>
          <a:prstGeom prst="ellipse">
            <a:avLst/>
          </a:prstGeom>
          <a:solidFill>
            <a:srgbClr val="A86F24"/>
          </a:solidFill>
          <a:ln w="12700">
            <a:solidFill>
              <a:srgbClr val="A86F24"/>
            </a:solidFill>
            <a:prstDash val="solid"/>
          </a:ln>
        </p:spPr>
      </p:sp>
      <p:sp>
        <p:nvSpPr>
          <p:cNvPr id="16" name="Text 13"/>
          <p:cNvSpPr txBox="1"/>
          <p:nvPr/>
        </p:nvSpPr>
        <p:spPr>
          <a:xfrm>
            <a:off x="10820095" y="5052060"/>
            <a:ext cx="548640" cy="548640"/>
          </a:xfrm>
          <a:prstGeom prst="rect">
            <a:avLst/>
          </a:prstGeom>
          <a:noFill/>
          <a:ln/>
        </p:spPr>
        <p:txBody>
          <a:bodyPr wrap="square" lIns="0" tIns="0" rIns="0" bIns="0" rtlCol="0" anchor="ctr"/>
          <a:lstStyle/>
          <a:p>
            <a:pPr algn="ctr" indent="0" marL="0">
              <a:buNone/>
            </a:pPr>
            <a:r>
              <a:rPr lang="ar-IQ" altLang="en-US" sz="1800" b="1" dirty="0">
                <a:solidFill>
                  <a:srgbClr val="FFFFFF"/>
                </a:solidFill>
                <a:latin typeface="Arial" pitchFamily="34" charset="0"/>
                <a:ea typeface="Arial" pitchFamily="34" charset="-122"/>
                <a:cs typeface="Arial" pitchFamily="34" charset="-120"/>
              </a:rPr>
              <a:t>٣</a:t>
            </a:r>
            <a:endParaRPr lang="ar-IQ" sz="1800" dirty="0"/>
          </a:p>
        </p:txBody>
      </p:sp>
      <p:sp>
        <p:nvSpPr>
          <p:cNvPr id="17" name="Text 14"/>
          <p:cNvSpPr txBox="1"/>
          <p:nvPr/>
        </p:nvSpPr>
        <p:spPr>
          <a:xfrm>
            <a:off x="6553048" y="4617720"/>
            <a:ext cx="4129888" cy="1417320"/>
          </a:xfrm>
          <a:prstGeom prst="rect">
            <a:avLst/>
          </a:prstGeom>
          <a:noFill/>
          <a:ln/>
        </p:spPr>
        <p:txBody>
          <a:bodyPr wrap="square" lIns="0" tIns="0" rIns="0" bIns="0" rtlCol="0" anchor="ctr"/>
          <a:lstStyle/>
          <a:p>
            <a:pPr rtl="1" algn="r" indent="0" marL="0">
              <a:buNone/>
            </a:pPr>
            <a:r>
              <a:rPr lang="ar-IQ" altLang="en-US" sz="1600" dirty="0">
                <a:solidFill>
                  <a:srgbClr val="1F1B17"/>
                </a:solidFill>
                <a:latin typeface="Arial" pitchFamily="34" charset="0"/>
                <a:ea typeface="Arial" pitchFamily="34" charset="-122"/>
                <a:cs typeface="Arial" pitchFamily="34" charset="-120"/>
              </a:rPr>
              <a:t>النبطي ابن الآرامي، والآرامي ابن الفينيقي.</a:t>
            </a:r>
            <a:endParaRPr lang="ar-IQ" sz="1600" dirty="0"/>
          </a:p>
        </p:txBody>
      </p:sp>
      <p:sp>
        <p:nvSpPr>
          <p:cNvPr id="18" name="Shape 15"/>
          <p:cNvSpPr/>
          <p:nvPr/>
        </p:nvSpPr>
        <p:spPr>
          <a:xfrm>
            <a:off x="548640" y="1325880"/>
            <a:ext cx="5364328" cy="1417320"/>
          </a:xfrm>
          <a:prstGeom prst="rect">
            <a:avLst/>
          </a:prstGeom>
          <a:solidFill>
            <a:srgbClr val="EFE6D6"/>
          </a:solidFill>
          <a:ln w="12700">
            <a:solidFill>
              <a:srgbClr val="EFE6D6"/>
            </a:solidFill>
            <a:prstDash val="solid"/>
          </a:ln>
        </p:spPr>
      </p:sp>
      <p:sp>
        <p:nvSpPr>
          <p:cNvPr id="19" name="Shape 16"/>
          <p:cNvSpPr/>
          <p:nvPr/>
        </p:nvSpPr>
        <p:spPr>
          <a:xfrm>
            <a:off x="5090008" y="1760220"/>
            <a:ext cx="548640" cy="548640"/>
          </a:xfrm>
          <a:prstGeom prst="ellipse">
            <a:avLst/>
          </a:prstGeom>
          <a:solidFill>
            <a:srgbClr val="24507F"/>
          </a:solidFill>
          <a:ln w="12700">
            <a:solidFill>
              <a:srgbClr val="24507F"/>
            </a:solidFill>
            <a:prstDash val="solid"/>
          </a:ln>
        </p:spPr>
      </p:sp>
      <p:sp>
        <p:nvSpPr>
          <p:cNvPr id="20" name="Text 17"/>
          <p:cNvSpPr txBox="1"/>
          <p:nvPr/>
        </p:nvSpPr>
        <p:spPr>
          <a:xfrm>
            <a:off x="5090008" y="1760220"/>
            <a:ext cx="548640" cy="548640"/>
          </a:xfrm>
          <a:prstGeom prst="rect">
            <a:avLst/>
          </a:prstGeom>
          <a:noFill/>
          <a:ln/>
        </p:spPr>
        <p:txBody>
          <a:bodyPr wrap="square" lIns="0" tIns="0" rIns="0" bIns="0" rtlCol="0" anchor="ctr"/>
          <a:lstStyle/>
          <a:p>
            <a:pPr algn="ctr" indent="0" marL="0">
              <a:buNone/>
            </a:pPr>
            <a:r>
              <a:rPr lang="ar-IQ" altLang="en-US" sz="1800" b="1" dirty="0">
                <a:solidFill>
                  <a:srgbClr val="FFFFFF"/>
                </a:solidFill>
                <a:latin typeface="Arial" pitchFamily="34" charset="0"/>
                <a:ea typeface="Arial" pitchFamily="34" charset="-122"/>
                <a:cs typeface="Arial" pitchFamily="34" charset="-120"/>
              </a:rPr>
              <a:t>٤</a:t>
            </a:r>
            <a:endParaRPr lang="ar-IQ" sz="1800" dirty="0"/>
          </a:p>
        </p:txBody>
      </p:sp>
      <p:sp>
        <p:nvSpPr>
          <p:cNvPr id="21" name="Text 18"/>
          <p:cNvSpPr txBox="1"/>
          <p:nvPr/>
        </p:nvSpPr>
        <p:spPr>
          <a:xfrm>
            <a:off x="822960" y="1325880"/>
            <a:ext cx="4129888" cy="1417320"/>
          </a:xfrm>
          <a:prstGeom prst="rect">
            <a:avLst/>
          </a:prstGeom>
          <a:noFill/>
          <a:ln/>
        </p:spPr>
        <p:txBody>
          <a:bodyPr wrap="square" lIns="0" tIns="0" rIns="0" bIns="0" rtlCol="0" anchor="ctr"/>
          <a:lstStyle/>
          <a:p>
            <a:pPr rtl="1" algn="r" indent="0" marL="0">
              <a:buNone/>
            </a:pPr>
            <a:r>
              <a:rPr lang="ar-IQ" altLang="en-US" sz="1600" dirty="0">
                <a:solidFill>
                  <a:srgbClr val="1F1B17"/>
                </a:solidFill>
                <a:latin typeface="Arial" pitchFamily="34" charset="0"/>
                <a:ea typeface="Arial" pitchFamily="34" charset="-122"/>
                <a:cs typeface="Arial" pitchFamily="34" charset="-120"/>
              </a:rPr>
              <a:t>النقوش (النمارة، زبد، أسيس، حرّان، أم الجمال) تُرينا الحرف العربي يتشكّل بين القرنين الرابع والسادس.</a:t>
            </a:r>
            <a:endParaRPr lang="ar-IQ" sz="1600" dirty="0"/>
          </a:p>
        </p:txBody>
      </p:sp>
      <p:sp>
        <p:nvSpPr>
          <p:cNvPr id="22" name="Shape 19"/>
          <p:cNvSpPr/>
          <p:nvPr/>
        </p:nvSpPr>
        <p:spPr>
          <a:xfrm>
            <a:off x="548640" y="2971800"/>
            <a:ext cx="5364328" cy="1417320"/>
          </a:xfrm>
          <a:prstGeom prst="rect">
            <a:avLst/>
          </a:prstGeom>
          <a:solidFill>
            <a:srgbClr val="E4EBF3"/>
          </a:solidFill>
          <a:ln w="12700">
            <a:solidFill>
              <a:srgbClr val="E4EBF3"/>
            </a:solidFill>
            <a:prstDash val="solid"/>
          </a:ln>
        </p:spPr>
      </p:sp>
      <p:sp>
        <p:nvSpPr>
          <p:cNvPr id="23" name="Shape 20"/>
          <p:cNvSpPr/>
          <p:nvPr/>
        </p:nvSpPr>
        <p:spPr>
          <a:xfrm>
            <a:off x="5090008" y="3406140"/>
            <a:ext cx="548640" cy="548640"/>
          </a:xfrm>
          <a:prstGeom prst="ellipse">
            <a:avLst/>
          </a:prstGeom>
          <a:solidFill>
            <a:srgbClr val="A86F24"/>
          </a:solidFill>
          <a:ln w="12700">
            <a:solidFill>
              <a:srgbClr val="A86F24"/>
            </a:solidFill>
            <a:prstDash val="solid"/>
          </a:ln>
        </p:spPr>
      </p:sp>
      <p:sp>
        <p:nvSpPr>
          <p:cNvPr id="24" name="Text 21"/>
          <p:cNvSpPr txBox="1"/>
          <p:nvPr/>
        </p:nvSpPr>
        <p:spPr>
          <a:xfrm>
            <a:off x="5090008" y="3406140"/>
            <a:ext cx="548640" cy="548640"/>
          </a:xfrm>
          <a:prstGeom prst="rect">
            <a:avLst/>
          </a:prstGeom>
          <a:noFill/>
          <a:ln/>
        </p:spPr>
        <p:txBody>
          <a:bodyPr wrap="square" lIns="0" tIns="0" rIns="0" bIns="0" rtlCol="0" anchor="ctr"/>
          <a:lstStyle/>
          <a:p>
            <a:pPr algn="ctr" indent="0" marL="0">
              <a:buNone/>
            </a:pPr>
            <a:r>
              <a:rPr lang="ar-IQ" altLang="en-US" sz="1800" b="1" dirty="0">
                <a:solidFill>
                  <a:srgbClr val="FFFFFF"/>
                </a:solidFill>
                <a:latin typeface="Arial" pitchFamily="34" charset="0"/>
                <a:ea typeface="Arial" pitchFamily="34" charset="-122"/>
                <a:cs typeface="Arial" pitchFamily="34" charset="-120"/>
              </a:rPr>
              <a:t>٥</a:t>
            </a:r>
            <a:endParaRPr lang="ar-IQ" sz="1800" dirty="0"/>
          </a:p>
        </p:txBody>
      </p:sp>
      <p:sp>
        <p:nvSpPr>
          <p:cNvPr id="25" name="Text 22"/>
          <p:cNvSpPr txBox="1"/>
          <p:nvPr/>
        </p:nvSpPr>
        <p:spPr>
          <a:xfrm>
            <a:off x="822960" y="2971800"/>
            <a:ext cx="4129888" cy="1417320"/>
          </a:xfrm>
          <a:prstGeom prst="rect">
            <a:avLst/>
          </a:prstGeom>
          <a:noFill/>
          <a:ln/>
        </p:spPr>
        <p:txBody>
          <a:bodyPr wrap="square" lIns="0" tIns="0" rIns="0" bIns="0" rtlCol="0" anchor="ctr"/>
          <a:lstStyle/>
          <a:p>
            <a:pPr rtl="1" algn="r" indent="0" marL="0">
              <a:buNone/>
            </a:pPr>
            <a:r>
              <a:rPr lang="ar-IQ" altLang="en-US" sz="1600" dirty="0">
                <a:solidFill>
                  <a:srgbClr val="1F1B17"/>
                </a:solidFill>
                <a:latin typeface="Arial" pitchFamily="34" charset="0"/>
                <a:ea typeface="Arial" pitchFamily="34" charset="-122"/>
                <a:cs typeface="Arial" pitchFamily="34" charset="-120"/>
              </a:rPr>
              <a:t>الكتابة تدوين عفوي، والخط تجويد يحتكم إلى قواعد ومقاييس.</a:t>
            </a:r>
            <a:endParaRPr lang="ar-IQ" sz="1600" dirty="0"/>
          </a:p>
        </p:txBody>
      </p:sp>
      <p:sp>
        <p:nvSpPr>
          <p:cNvPr id="26" name="Shape 23"/>
          <p:cNvSpPr/>
          <p:nvPr/>
        </p:nvSpPr>
        <p:spPr>
          <a:xfrm>
            <a:off x="548640" y="4617720"/>
            <a:ext cx="5364328" cy="1417320"/>
          </a:xfrm>
          <a:prstGeom prst="rect">
            <a:avLst/>
          </a:prstGeom>
          <a:solidFill>
            <a:srgbClr val="EFE6D6"/>
          </a:solidFill>
          <a:ln w="12700">
            <a:solidFill>
              <a:srgbClr val="EFE6D6"/>
            </a:solidFill>
            <a:prstDash val="solid"/>
          </a:ln>
        </p:spPr>
      </p:sp>
      <p:sp>
        <p:nvSpPr>
          <p:cNvPr id="27" name="Shape 24"/>
          <p:cNvSpPr/>
          <p:nvPr/>
        </p:nvSpPr>
        <p:spPr>
          <a:xfrm>
            <a:off x="5090008" y="5052060"/>
            <a:ext cx="548640" cy="548640"/>
          </a:xfrm>
          <a:prstGeom prst="ellipse">
            <a:avLst/>
          </a:prstGeom>
          <a:solidFill>
            <a:srgbClr val="24507F"/>
          </a:solidFill>
          <a:ln w="12700">
            <a:solidFill>
              <a:srgbClr val="24507F"/>
            </a:solidFill>
            <a:prstDash val="solid"/>
          </a:ln>
        </p:spPr>
      </p:sp>
      <p:sp>
        <p:nvSpPr>
          <p:cNvPr id="28" name="Text 25"/>
          <p:cNvSpPr txBox="1"/>
          <p:nvPr/>
        </p:nvSpPr>
        <p:spPr>
          <a:xfrm>
            <a:off x="5090008" y="5052060"/>
            <a:ext cx="548640" cy="548640"/>
          </a:xfrm>
          <a:prstGeom prst="rect">
            <a:avLst/>
          </a:prstGeom>
          <a:noFill/>
          <a:ln/>
        </p:spPr>
        <p:txBody>
          <a:bodyPr wrap="square" lIns="0" tIns="0" rIns="0" bIns="0" rtlCol="0" anchor="ctr"/>
          <a:lstStyle/>
          <a:p>
            <a:pPr algn="ctr" indent="0" marL="0">
              <a:buNone/>
            </a:pPr>
            <a:r>
              <a:rPr lang="ar-IQ" altLang="en-US" sz="1800" b="1" dirty="0">
                <a:solidFill>
                  <a:srgbClr val="FFFFFF"/>
                </a:solidFill>
                <a:latin typeface="Arial" pitchFamily="34" charset="0"/>
                <a:ea typeface="Arial" pitchFamily="34" charset="-122"/>
                <a:cs typeface="Arial" pitchFamily="34" charset="-120"/>
              </a:rPr>
              <a:t>٦</a:t>
            </a:r>
            <a:endParaRPr lang="ar-IQ" sz="1800" dirty="0"/>
          </a:p>
        </p:txBody>
      </p:sp>
      <p:sp>
        <p:nvSpPr>
          <p:cNvPr id="29" name="Text 26"/>
          <p:cNvSpPr txBox="1"/>
          <p:nvPr/>
        </p:nvSpPr>
        <p:spPr>
          <a:xfrm>
            <a:off x="822960" y="4617720"/>
            <a:ext cx="4129888" cy="1417320"/>
          </a:xfrm>
          <a:prstGeom prst="rect">
            <a:avLst/>
          </a:prstGeom>
          <a:noFill/>
          <a:ln/>
        </p:spPr>
        <p:txBody>
          <a:bodyPr wrap="square" lIns="0" tIns="0" rIns="0" bIns="0" rtlCol="0" anchor="ctr"/>
          <a:lstStyle/>
          <a:p>
            <a:pPr rtl="1" algn="r" indent="0" marL="0">
              <a:buNone/>
            </a:pPr>
            <a:r>
              <a:rPr lang="ar-IQ" altLang="en-US" sz="1600" dirty="0">
                <a:solidFill>
                  <a:srgbClr val="1F1B17"/>
                </a:solidFill>
                <a:latin typeface="Arial" pitchFamily="34" charset="0"/>
                <a:ea typeface="Arial" pitchFamily="34" charset="-122"/>
                <a:cs typeface="Arial" pitchFamily="34" charset="-120"/>
              </a:rPr>
              <a:t>انتقلت الكتابة إلى الحجاز مع التجارة، والأرجح عبر الأنبار والحيرة.</a:t>
            </a:r>
            <a:endParaRPr lang="ar-IQ"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الجانب العملي (ساعتان): من الصورة إلى الحرف</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24</a:t>
            </a:r>
            <a:endParaRPr lang="en-US" sz="1000" dirty="0"/>
          </a:p>
        </p:txBody>
      </p:sp>
      <p:sp>
        <p:nvSpPr>
          <p:cNvPr id="6" name="Shape 3"/>
          <p:cNvSpPr/>
          <p:nvPr/>
        </p:nvSpPr>
        <p:spPr>
          <a:xfrm>
            <a:off x="6278728" y="1325880"/>
            <a:ext cx="5364328" cy="3520440"/>
          </a:xfrm>
          <a:prstGeom prst="rect">
            <a:avLst/>
          </a:prstGeom>
          <a:solidFill>
            <a:srgbClr val="EFE6D6"/>
          </a:solidFill>
          <a:ln w="12700">
            <a:solidFill>
              <a:srgbClr val="EFE6D6"/>
            </a:solidFill>
            <a:prstDash val="solid"/>
          </a:ln>
        </p:spPr>
      </p:sp>
      <p:sp>
        <p:nvSpPr>
          <p:cNvPr id="7" name="Text 4"/>
          <p:cNvSpPr txBox="1"/>
          <p:nvPr/>
        </p:nvSpPr>
        <p:spPr>
          <a:xfrm>
            <a:off x="6553048" y="1490472"/>
            <a:ext cx="4815688" cy="347472"/>
          </a:xfrm>
          <a:prstGeom prst="rect">
            <a:avLst/>
          </a:prstGeom>
          <a:noFill/>
          <a:ln/>
        </p:spPr>
        <p:txBody>
          <a:bodyPr wrap="square" lIns="0" tIns="0" rIns="0" bIns="0" rtlCol="0" anchor="t"/>
          <a:lstStyle/>
          <a:p>
            <a:pPr rtl="1" algn="r" indent="0" marL="0">
              <a:buNone/>
            </a:pPr>
            <a:r>
              <a:rPr lang="ar-IQ" altLang="en-US" sz="1450" b="1" dirty="0">
                <a:solidFill>
                  <a:srgbClr val="A86F24"/>
                </a:solidFill>
                <a:latin typeface="Arial" pitchFamily="34" charset="0"/>
                <a:ea typeface="Arial" pitchFamily="34" charset="-122"/>
                <a:cs typeface="Arial" pitchFamily="34" charset="-120"/>
              </a:rPr>
              <a:t>النشاط الأول — ٤٥ دقيقة</a:t>
            </a:r>
            <a:endParaRPr lang="ar-IQ" sz="1450" dirty="0"/>
          </a:p>
        </p:txBody>
      </p:sp>
      <p:sp>
        <p:nvSpPr>
          <p:cNvPr id="8" name="Text 5"/>
          <p:cNvSpPr txBox="1"/>
          <p:nvPr/>
        </p:nvSpPr>
        <p:spPr>
          <a:xfrm>
            <a:off x="6553048" y="1828800"/>
            <a:ext cx="4815688" cy="502920"/>
          </a:xfrm>
          <a:prstGeom prst="rect">
            <a:avLst/>
          </a:prstGeom>
          <a:noFill/>
          <a:ln/>
        </p:spPr>
        <p:txBody>
          <a:bodyPr wrap="square" lIns="0" tIns="0" rIns="0" bIns="0" rtlCol="0" anchor="t"/>
          <a:lstStyle/>
          <a:p>
            <a:pPr rtl="1" algn="r" indent="0" marL="0">
              <a:buNone/>
            </a:pPr>
            <a:r>
              <a:rPr lang="ar-IQ" altLang="en-US" sz="2300" b="1" dirty="0">
                <a:solidFill>
                  <a:srgbClr val="1F1B17"/>
                </a:solidFill>
                <a:latin typeface="Arial" pitchFamily="34" charset="0"/>
                <a:ea typeface="Arial" pitchFamily="34" charset="-122"/>
                <a:cs typeface="Arial" pitchFamily="34" charset="-120"/>
              </a:rPr>
              <a:t>من الصورة إلى الحرف</a:t>
            </a:r>
            <a:endParaRPr lang="ar-IQ" sz="2300" dirty="0"/>
          </a:p>
        </p:txBody>
      </p:sp>
      <p:sp>
        <p:nvSpPr>
          <p:cNvPr id="9" name="Text 6"/>
          <p:cNvSpPr txBox="1"/>
          <p:nvPr/>
        </p:nvSpPr>
        <p:spPr>
          <a:xfrm>
            <a:off x="6553048" y="2468880"/>
            <a:ext cx="4815688" cy="2240280"/>
          </a:xfrm>
          <a:prstGeom prst="rect">
            <a:avLst/>
          </a:prstGeom>
          <a:noFill/>
          <a:ln/>
        </p:spPr>
        <p:txBody>
          <a:bodyPr wrap="square" lIns="0" tIns="0" rIns="0" bIns="0" rtlCol="0" anchor="t"/>
          <a:lstStyle/>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اختر مفهوماً: طائر، شمس، ماء، جبل.</a:t>
            </a:r>
            <a:endParaRPr lang="ar-IQ" sz="1550" dirty="0"/>
          </a:p>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قسّم ورقة </a:t>
            </a:r>
            <a:r>
              <a:rPr lang="en-US" altLang="en-US" sz="1550" dirty="0">
                <a:solidFill>
                  <a:srgbClr val="1F1B17"/>
                </a:solidFill>
                <a:latin typeface="Arial" pitchFamily="34" charset="0"/>
                <a:ea typeface="Arial" pitchFamily="34" charset="-122"/>
                <a:cs typeface="Arial" pitchFamily="34" charset="-120"/>
              </a:rPr>
              <a:t>A3</a:t>
            </a:r>
            <a:r>
              <a:rPr lang="ar-IQ" altLang="en-US" sz="1550" dirty="0">
                <a:solidFill>
                  <a:srgbClr val="1F1B17"/>
                </a:solidFill>
                <a:latin typeface="Arial" pitchFamily="34" charset="0"/>
                <a:ea typeface="Arial" pitchFamily="34" charset="-122"/>
                <a:cs typeface="Arial" pitchFamily="34" charset="-120"/>
              </a:rPr>
              <a:t> أربعة أعمدة من اليمين.</a:t>
            </a:r>
            <a:endParaRPr lang="ar-IQ" sz="1550" dirty="0"/>
          </a:p>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ارسمه صورةً، ثم رمزاً مختزلاً، ثم علامةً مقطعية، ثم اكتبه بالحروف العربية.</a:t>
            </a:r>
            <a:endParaRPr lang="ar-IQ" sz="1550" dirty="0"/>
          </a:p>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اكتب اسم المرحلة تحت كل عمود.</a:t>
            </a:r>
            <a:endParaRPr lang="ar-IQ" sz="1550" dirty="0"/>
          </a:p>
        </p:txBody>
      </p:sp>
      <p:sp>
        <p:nvSpPr>
          <p:cNvPr id="10" name="Shape 7"/>
          <p:cNvSpPr/>
          <p:nvPr/>
        </p:nvSpPr>
        <p:spPr>
          <a:xfrm>
            <a:off x="548640" y="1325880"/>
            <a:ext cx="5364328" cy="3520440"/>
          </a:xfrm>
          <a:prstGeom prst="rect">
            <a:avLst/>
          </a:prstGeom>
          <a:solidFill>
            <a:srgbClr val="E4EBF3"/>
          </a:solidFill>
          <a:ln w="12700">
            <a:solidFill>
              <a:srgbClr val="E4EBF3"/>
            </a:solidFill>
            <a:prstDash val="solid"/>
          </a:ln>
        </p:spPr>
      </p:sp>
      <p:sp>
        <p:nvSpPr>
          <p:cNvPr id="11" name="Text 8"/>
          <p:cNvSpPr txBox="1"/>
          <p:nvPr/>
        </p:nvSpPr>
        <p:spPr>
          <a:xfrm>
            <a:off x="822960" y="1490472"/>
            <a:ext cx="4815688" cy="347472"/>
          </a:xfrm>
          <a:prstGeom prst="rect">
            <a:avLst/>
          </a:prstGeom>
          <a:noFill/>
          <a:ln/>
        </p:spPr>
        <p:txBody>
          <a:bodyPr wrap="square" lIns="0" tIns="0" rIns="0" bIns="0" rtlCol="0" anchor="t"/>
          <a:lstStyle/>
          <a:p>
            <a:pPr rtl="1" algn="r" indent="0" marL="0">
              <a:buNone/>
            </a:pPr>
            <a:r>
              <a:rPr lang="ar-IQ" altLang="en-US" sz="1450" b="1" dirty="0">
                <a:solidFill>
                  <a:srgbClr val="24507F"/>
                </a:solidFill>
                <a:latin typeface="Arial" pitchFamily="34" charset="0"/>
                <a:ea typeface="Arial" pitchFamily="34" charset="-122"/>
                <a:cs typeface="Arial" pitchFamily="34" charset="-120"/>
              </a:rPr>
              <a:t>النشاط الثاني — ٦٠ دقيقة</a:t>
            </a:r>
            <a:endParaRPr lang="ar-IQ" sz="1450" dirty="0"/>
          </a:p>
        </p:txBody>
      </p:sp>
      <p:sp>
        <p:nvSpPr>
          <p:cNvPr id="12" name="Text 9"/>
          <p:cNvSpPr txBox="1"/>
          <p:nvPr/>
        </p:nvSpPr>
        <p:spPr>
          <a:xfrm>
            <a:off x="822960" y="1828800"/>
            <a:ext cx="4815688" cy="502920"/>
          </a:xfrm>
          <a:prstGeom prst="rect">
            <a:avLst/>
          </a:prstGeom>
          <a:noFill/>
          <a:ln/>
        </p:spPr>
        <p:txBody>
          <a:bodyPr wrap="square" lIns="0" tIns="0" rIns="0" bIns="0" rtlCol="0" anchor="t"/>
          <a:lstStyle/>
          <a:p>
            <a:pPr rtl="1" algn="r" indent="0" marL="0">
              <a:buNone/>
            </a:pPr>
            <a:r>
              <a:rPr lang="ar-IQ" altLang="en-US" sz="2300" b="1" dirty="0">
                <a:solidFill>
                  <a:srgbClr val="1F1B17"/>
                </a:solidFill>
                <a:latin typeface="Arial" pitchFamily="34" charset="0"/>
                <a:ea typeface="Arial" pitchFamily="34" charset="-122"/>
                <a:cs typeface="Arial" pitchFamily="34" charset="-120"/>
              </a:rPr>
              <a:t>محاكاة نقش</a:t>
            </a:r>
            <a:endParaRPr lang="ar-IQ" sz="2300" dirty="0"/>
          </a:p>
        </p:txBody>
      </p:sp>
      <p:sp>
        <p:nvSpPr>
          <p:cNvPr id="13" name="Text 10"/>
          <p:cNvSpPr txBox="1"/>
          <p:nvPr/>
        </p:nvSpPr>
        <p:spPr>
          <a:xfrm>
            <a:off x="822960" y="2468880"/>
            <a:ext cx="4815688" cy="2240280"/>
          </a:xfrm>
          <a:prstGeom prst="rect">
            <a:avLst/>
          </a:prstGeom>
          <a:noFill/>
          <a:ln/>
        </p:spPr>
        <p:txBody>
          <a:bodyPr wrap="square" lIns="0" tIns="0" rIns="0" bIns="0" rtlCol="0" anchor="t"/>
          <a:lstStyle/>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انقل السطر العربي من نقش زبد أو حرّان بقلم القصب.</a:t>
            </a:r>
            <a:endParaRPr lang="ar-IQ" sz="1550" dirty="0"/>
          </a:p>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اكتب تحت كل حرف قديم مقابله الحديث.</a:t>
            </a:r>
            <a:endParaRPr lang="ar-IQ" sz="1550" dirty="0"/>
          </a:p>
          <a:p>
            <a:pPr rtl="1" algn="r" marL="203200" indent="-203200">
              <a:spcAft>
                <a:spcPts val="800"/>
              </a:spcAft>
              <a:buSzPct val="100000"/>
              <a:buChar char="▪"/>
            </a:pPr>
            <a:r>
              <a:rPr lang="ar-IQ" altLang="en-US" sz="1550" dirty="0">
                <a:solidFill>
                  <a:srgbClr val="1F1B17"/>
                </a:solidFill>
                <a:latin typeface="Arial" pitchFamily="34" charset="0"/>
                <a:ea typeface="Arial" pitchFamily="34" charset="-122"/>
                <a:cs typeface="Arial" pitchFamily="34" charset="-120"/>
              </a:rPr>
              <a:t>دوّن ثلاثة فروق بين شكل الحرف قديماً وحديثاً.</a:t>
            </a:r>
            <a:endParaRPr lang="ar-IQ" sz="1550" dirty="0"/>
          </a:p>
        </p:txBody>
      </p:sp>
      <p:sp>
        <p:nvSpPr>
          <p:cNvPr id="14" name="Shape 11"/>
          <p:cNvSpPr/>
          <p:nvPr/>
        </p:nvSpPr>
        <p:spPr>
          <a:xfrm>
            <a:off x="548640" y="5029200"/>
            <a:ext cx="11094415" cy="1005840"/>
          </a:xfrm>
          <a:prstGeom prst="rect">
            <a:avLst/>
          </a:prstGeom>
          <a:solidFill>
            <a:srgbClr val="FFFFFF"/>
          </a:solidFill>
          <a:ln w="12700">
            <a:solidFill>
              <a:srgbClr val="D6CBB7"/>
            </a:solidFill>
            <a:prstDash val="solid"/>
          </a:ln>
        </p:spPr>
      </p:sp>
      <p:sp>
        <p:nvSpPr>
          <p:cNvPr id="15" name="Text 12"/>
          <p:cNvSpPr txBox="1"/>
          <p:nvPr/>
        </p:nvSpPr>
        <p:spPr>
          <a:xfrm>
            <a:off x="822960" y="5120640"/>
            <a:ext cx="10545775" cy="868680"/>
          </a:xfrm>
          <a:prstGeom prst="rect">
            <a:avLst/>
          </a:prstGeom>
          <a:noFill/>
          <a:ln/>
        </p:spPr>
        <p:txBody>
          <a:bodyPr wrap="square" lIns="0" tIns="0" rIns="0" bIns="0" rtlCol="0" anchor="ctr"/>
          <a:lstStyle/>
          <a:p>
            <a:pPr rtl="1" algn="r" indent="0" marL="0">
              <a:spcAft>
                <a:spcPts val="400"/>
              </a:spcAft>
              <a:buNone/>
            </a:pPr>
            <a:r>
              <a:rPr lang="ar-IQ" altLang="en-US" sz="1450" dirty="0">
                <a:solidFill>
                  <a:srgbClr val="1F1B17"/>
                </a:solidFill>
                <a:latin typeface="Arial" pitchFamily="34" charset="0"/>
                <a:ea typeface="Arial" pitchFamily="34" charset="-122"/>
                <a:cs typeface="Arial" pitchFamily="34" charset="-120"/>
              </a:rPr>
              <a:t>المواد: ورق </a:t>
            </a:r>
            <a:r>
              <a:rPr lang="en-US" altLang="en-US" sz="1450" dirty="0">
                <a:solidFill>
                  <a:srgbClr val="1F1B17"/>
                </a:solidFill>
                <a:latin typeface="Arial" pitchFamily="34" charset="0"/>
                <a:ea typeface="Arial" pitchFamily="34" charset="-122"/>
                <a:cs typeface="Arial" pitchFamily="34" charset="-120"/>
              </a:rPr>
              <a:t>A3</a:t>
            </a:r>
            <a:r>
              <a:rPr lang="ar-IQ" altLang="en-US" sz="1450" dirty="0">
                <a:solidFill>
                  <a:srgbClr val="1F1B17"/>
                </a:solidFill>
                <a:latin typeface="Arial" pitchFamily="34" charset="0"/>
                <a:ea typeface="Arial" pitchFamily="34" charset="-122"/>
                <a:cs typeface="Arial" pitchFamily="34" charset="-120"/>
              </a:rPr>
              <a:t>، قلم رصاص، قلم قصب أو قلم خط عريض، حبر أسود، مطبوعة صور النقوش.</a:t>
            </a:r>
            <a:endParaRPr lang="ar-IQ" sz="1450" dirty="0"/>
          </a:p>
          <a:p>
            <a:pPr rtl="1" algn="r" indent="0" marL="0">
              <a:buNone/>
            </a:pPr>
            <a:r>
              <a:rPr lang="ar-IQ" altLang="en-US" sz="1450" b="1" dirty="0">
                <a:solidFill>
                  <a:srgbClr val="1F1B17"/>
                </a:solidFill>
                <a:latin typeface="Arial" pitchFamily="34" charset="0"/>
                <a:ea typeface="Arial" pitchFamily="34" charset="-122"/>
                <a:cs typeface="Arial" pitchFamily="34" charset="-120"/>
              </a:rPr>
              <a:t>العرض والنقاش — ١٥ دقيقة: يعرض كل طالب عمله ويشرح انتقاله من مرحلة إلى أخرى.</a:t>
            </a:r>
            <a:endParaRPr lang="ar-IQ" sz="14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25262A"/>
        </a:solidFill>
      </p:bgPr>
    </p:bg>
    <p:spTree>
      <p:nvGrpSpPr>
        <p:cNvPr id="1" name=""/>
        <p:cNvGrpSpPr/>
        <p:nvPr/>
      </p:nvGrpSpPr>
      <p:grpSpPr>
        <a:xfrm>
          <a:off x="0" y="0"/>
          <a:ext cx="0" cy="0"/>
          <a:chOff x="0" y="0"/>
          <a:chExt cx="0" cy="0"/>
        </a:xfrm>
      </p:grpSpPr>
      <p:sp>
        <p:nvSpPr>
          <p:cNvPr id="2" name="Text 0"/>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A99F90"/>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3" name="Text 1"/>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A99F90"/>
                </a:solidFill>
                <a:latin typeface="Arial" pitchFamily="34" charset="0"/>
                <a:ea typeface="Arial" pitchFamily="34" charset="-122"/>
                <a:cs typeface="Arial" pitchFamily="34" charset="-120"/>
              </a:rPr>
              <a:t>25</a:t>
            </a:r>
            <a:endParaRPr lang="en-US" sz="1000" dirty="0"/>
          </a:p>
        </p:txBody>
      </p:sp>
      <p:sp>
        <p:nvSpPr>
          <p:cNvPr id="5" name="Text 2"/>
          <p:cNvSpPr txBox="1"/>
          <p:nvPr/>
        </p:nvSpPr>
        <p:spPr>
          <a:xfrm>
            <a:off x="548640" y="411480"/>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FFFFFF"/>
                </a:solidFill>
                <a:latin typeface="Arial" pitchFamily="34" charset="0"/>
                <a:ea typeface="Arial" pitchFamily="34" charset="-122"/>
                <a:cs typeface="Arial" pitchFamily="34" charset="-120"/>
              </a:rPr>
              <a:t>أسئلة للمراجعة</a:t>
            </a:r>
            <a:endParaRPr lang="ar-IQ" sz="3000" dirty="0"/>
          </a:p>
        </p:txBody>
      </p:sp>
      <p:sp>
        <p:nvSpPr>
          <p:cNvPr id="6" name="Shape 3"/>
          <p:cNvSpPr/>
          <p:nvPr/>
        </p:nvSpPr>
        <p:spPr>
          <a:xfrm>
            <a:off x="11140135" y="1344168"/>
            <a:ext cx="502920" cy="502920"/>
          </a:xfrm>
          <a:prstGeom prst="ellipse">
            <a:avLst/>
          </a:prstGeom>
          <a:solidFill>
            <a:srgbClr val="D9B26F"/>
          </a:solidFill>
          <a:ln w="12700">
            <a:solidFill>
              <a:srgbClr val="D9B26F"/>
            </a:solidFill>
            <a:prstDash val="solid"/>
          </a:ln>
        </p:spPr>
      </p:sp>
      <p:sp>
        <p:nvSpPr>
          <p:cNvPr id="7" name="Text 4"/>
          <p:cNvSpPr txBox="1"/>
          <p:nvPr/>
        </p:nvSpPr>
        <p:spPr>
          <a:xfrm>
            <a:off x="11140135" y="1344168"/>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١</a:t>
            </a:r>
            <a:endParaRPr lang="ar-IQ" sz="1700" dirty="0"/>
          </a:p>
        </p:txBody>
      </p:sp>
      <p:sp>
        <p:nvSpPr>
          <p:cNvPr id="8" name="Text 5"/>
          <p:cNvSpPr txBox="1"/>
          <p:nvPr/>
        </p:nvSpPr>
        <p:spPr>
          <a:xfrm>
            <a:off x="3474720" y="1298448"/>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عرّف الكتابة، واذكر مراحل تطورها الأربع مع مثال لكل مرحلة.</a:t>
            </a:r>
            <a:endParaRPr lang="ar-IQ" sz="1750" dirty="0"/>
          </a:p>
        </p:txBody>
      </p:sp>
      <p:sp>
        <p:nvSpPr>
          <p:cNvPr id="9" name="Shape 6"/>
          <p:cNvSpPr/>
          <p:nvPr/>
        </p:nvSpPr>
        <p:spPr>
          <a:xfrm>
            <a:off x="11140135" y="2048256"/>
            <a:ext cx="502920" cy="502920"/>
          </a:xfrm>
          <a:prstGeom prst="ellipse">
            <a:avLst/>
          </a:prstGeom>
          <a:solidFill>
            <a:srgbClr val="D9B26F"/>
          </a:solidFill>
          <a:ln w="12700">
            <a:solidFill>
              <a:srgbClr val="D9B26F"/>
            </a:solidFill>
            <a:prstDash val="solid"/>
          </a:ln>
        </p:spPr>
      </p:sp>
      <p:sp>
        <p:nvSpPr>
          <p:cNvPr id="10" name="Text 7"/>
          <p:cNvSpPr txBox="1"/>
          <p:nvPr/>
        </p:nvSpPr>
        <p:spPr>
          <a:xfrm>
            <a:off x="11140135" y="2048256"/>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٢</a:t>
            </a:r>
            <a:endParaRPr lang="ar-IQ" sz="1700" dirty="0"/>
          </a:p>
        </p:txBody>
      </p:sp>
      <p:sp>
        <p:nvSpPr>
          <p:cNvPr id="11" name="Text 8"/>
          <p:cNvSpPr txBox="1"/>
          <p:nvPr/>
        </p:nvSpPr>
        <p:spPr>
          <a:xfrm>
            <a:off x="3474720" y="2002536"/>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لماذا تُعدّ الروايات النقلية في أصل الكتابة العربية ضعيفة؟ وما الرأي العلمي ودليله؟</a:t>
            </a:r>
            <a:endParaRPr lang="ar-IQ" sz="1750" dirty="0"/>
          </a:p>
        </p:txBody>
      </p:sp>
      <p:sp>
        <p:nvSpPr>
          <p:cNvPr id="12" name="Shape 9"/>
          <p:cNvSpPr/>
          <p:nvPr/>
        </p:nvSpPr>
        <p:spPr>
          <a:xfrm>
            <a:off x="11140135" y="2752344"/>
            <a:ext cx="502920" cy="502920"/>
          </a:xfrm>
          <a:prstGeom prst="ellipse">
            <a:avLst/>
          </a:prstGeom>
          <a:solidFill>
            <a:srgbClr val="D9B26F"/>
          </a:solidFill>
          <a:ln w="12700">
            <a:solidFill>
              <a:srgbClr val="D9B26F"/>
            </a:solidFill>
            <a:prstDash val="solid"/>
          </a:ln>
        </p:spPr>
      </p:sp>
      <p:sp>
        <p:nvSpPr>
          <p:cNvPr id="13" name="Text 10"/>
          <p:cNvSpPr txBox="1"/>
          <p:nvPr/>
        </p:nvSpPr>
        <p:spPr>
          <a:xfrm>
            <a:off x="11140135" y="2752344"/>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٣</a:t>
            </a:r>
            <a:endParaRPr lang="ar-IQ" sz="1700" dirty="0"/>
          </a:p>
        </p:txBody>
      </p:sp>
      <p:sp>
        <p:nvSpPr>
          <p:cNvPr id="14" name="Text 11"/>
          <p:cNvSpPr txBox="1"/>
          <p:nvPr/>
        </p:nvSpPr>
        <p:spPr>
          <a:xfrm>
            <a:off x="3474720" y="2706624"/>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«حضارة الأنباط حضارة مركّبة»: وضّح ذلك.</a:t>
            </a:r>
            <a:endParaRPr lang="ar-IQ" sz="1750" dirty="0"/>
          </a:p>
        </p:txBody>
      </p:sp>
      <p:sp>
        <p:nvSpPr>
          <p:cNvPr id="15" name="Shape 12"/>
          <p:cNvSpPr/>
          <p:nvPr/>
        </p:nvSpPr>
        <p:spPr>
          <a:xfrm>
            <a:off x="11140135" y="3456432"/>
            <a:ext cx="502920" cy="502920"/>
          </a:xfrm>
          <a:prstGeom prst="ellipse">
            <a:avLst/>
          </a:prstGeom>
          <a:solidFill>
            <a:srgbClr val="D9B26F"/>
          </a:solidFill>
          <a:ln w="12700">
            <a:solidFill>
              <a:srgbClr val="D9B26F"/>
            </a:solidFill>
            <a:prstDash val="solid"/>
          </a:ln>
        </p:spPr>
      </p:sp>
      <p:sp>
        <p:nvSpPr>
          <p:cNvPr id="16" name="Text 13"/>
          <p:cNvSpPr txBox="1"/>
          <p:nvPr/>
        </p:nvSpPr>
        <p:spPr>
          <a:xfrm>
            <a:off x="11140135" y="3456432"/>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٤</a:t>
            </a:r>
            <a:endParaRPr lang="ar-IQ" sz="1700" dirty="0"/>
          </a:p>
        </p:txBody>
      </p:sp>
      <p:sp>
        <p:nvSpPr>
          <p:cNvPr id="17" name="Text 14"/>
          <p:cNvSpPr txBox="1"/>
          <p:nvPr/>
        </p:nvSpPr>
        <p:spPr>
          <a:xfrm>
            <a:off x="3474720" y="3410712"/>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قارن بين نقشَي زبد وحرّان من حيث الموضع والتاريخ واللغات.</a:t>
            </a:r>
            <a:endParaRPr lang="ar-IQ" sz="1750" dirty="0"/>
          </a:p>
        </p:txBody>
      </p:sp>
      <p:sp>
        <p:nvSpPr>
          <p:cNvPr id="18" name="Shape 15"/>
          <p:cNvSpPr/>
          <p:nvPr/>
        </p:nvSpPr>
        <p:spPr>
          <a:xfrm>
            <a:off x="11140135" y="4160520"/>
            <a:ext cx="502920" cy="502920"/>
          </a:xfrm>
          <a:prstGeom prst="ellipse">
            <a:avLst/>
          </a:prstGeom>
          <a:solidFill>
            <a:srgbClr val="D9B26F"/>
          </a:solidFill>
          <a:ln w="12700">
            <a:solidFill>
              <a:srgbClr val="D9B26F"/>
            </a:solidFill>
            <a:prstDash val="solid"/>
          </a:ln>
        </p:spPr>
      </p:sp>
      <p:sp>
        <p:nvSpPr>
          <p:cNvPr id="19" name="Text 16"/>
          <p:cNvSpPr txBox="1"/>
          <p:nvPr/>
        </p:nvSpPr>
        <p:spPr>
          <a:xfrm>
            <a:off x="11140135" y="4160520"/>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٥</a:t>
            </a:r>
            <a:endParaRPr lang="ar-IQ" sz="1700" dirty="0"/>
          </a:p>
        </p:txBody>
      </p:sp>
      <p:sp>
        <p:nvSpPr>
          <p:cNvPr id="20" name="Text 17"/>
          <p:cNvSpPr txBox="1"/>
          <p:nvPr/>
        </p:nvSpPr>
        <p:spPr>
          <a:xfrm>
            <a:off x="3474720" y="4114800"/>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ما الفرق بين الكتابة تدويناً والخط تجويداً؟</a:t>
            </a:r>
            <a:endParaRPr lang="ar-IQ" sz="1750" dirty="0"/>
          </a:p>
        </p:txBody>
      </p:sp>
      <p:sp>
        <p:nvSpPr>
          <p:cNvPr id="21" name="Shape 18"/>
          <p:cNvSpPr/>
          <p:nvPr/>
        </p:nvSpPr>
        <p:spPr>
          <a:xfrm>
            <a:off x="11140135" y="4864608"/>
            <a:ext cx="502920" cy="502920"/>
          </a:xfrm>
          <a:prstGeom prst="ellipse">
            <a:avLst/>
          </a:prstGeom>
          <a:solidFill>
            <a:srgbClr val="D9B26F"/>
          </a:solidFill>
          <a:ln w="12700">
            <a:solidFill>
              <a:srgbClr val="D9B26F"/>
            </a:solidFill>
            <a:prstDash val="solid"/>
          </a:ln>
        </p:spPr>
      </p:sp>
      <p:sp>
        <p:nvSpPr>
          <p:cNvPr id="22" name="Text 19"/>
          <p:cNvSpPr txBox="1"/>
          <p:nvPr/>
        </p:nvSpPr>
        <p:spPr>
          <a:xfrm>
            <a:off x="11140135" y="4864608"/>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٦</a:t>
            </a:r>
            <a:endParaRPr lang="ar-IQ" sz="1700" dirty="0"/>
          </a:p>
        </p:txBody>
      </p:sp>
      <p:sp>
        <p:nvSpPr>
          <p:cNvPr id="23" name="Text 20"/>
          <p:cNvSpPr txBox="1"/>
          <p:nvPr/>
        </p:nvSpPr>
        <p:spPr>
          <a:xfrm>
            <a:off x="3474720" y="4818888"/>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ما الطريقان اللذان انتقلت بهما الكتابة إلى الحجاز؟ وأيهما الأرجح؟</a:t>
            </a:r>
            <a:endParaRPr lang="ar-IQ" sz="1750" dirty="0"/>
          </a:p>
        </p:txBody>
      </p:sp>
      <p:sp>
        <p:nvSpPr>
          <p:cNvPr id="24" name="Shape 21"/>
          <p:cNvSpPr/>
          <p:nvPr/>
        </p:nvSpPr>
        <p:spPr>
          <a:xfrm>
            <a:off x="11140135" y="5568696"/>
            <a:ext cx="502920" cy="502920"/>
          </a:xfrm>
          <a:prstGeom prst="ellipse">
            <a:avLst/>
          </a:prstGeom>
          <a:solidFill>
            <a:srgbClr val="D9B26F"/>
          </a:solidFill>
          <a:ln w="12700">
            <a:solidFill>
              <a:srgbClr val="D9B26F"/>
            </a:solidFill>
            <a:prstDash val="solid"/>
          </a:ln>
        </p:spPr>
      </p:sp>
      <p:sp>
        <p:nvSpPr>
          <p:cNvPr id="25" name="Text 22"/>
          <p:cNvSpPr txBox="1"/>
          <p:nvPr/>
        </p:nvSpPr>
        <p:spPr>
          <a:xfrm>
            <a:off x="11140135" y="5568696"/>
            <a:ext cx="502920" cy="502920"/>
          </a:xfrm>
          <a:prstGeom prst="rect">
            <a:avLst/>
          </a:prstGeom>
          <a:noFill/>
          <a:ln/>
        </p:spPr>
        <p:txBody>
          <a:bodyPr wrap="square" lIns="0" tIns="0" rIns="0" bIns="0" rtlCol="0" anchor="ctr"/>
          <a:lstStyle/>
          <a:p>
            <a:pPr algn="ctr" indent="0" marL="0">
              <a:buNone/>
            </a:pPr>
            <a:r>
              <a:rPr lang="ar-IQ" altLang="en-US" sz="1700" b="1" dirty="0">
                <a:solidFill>
                  <a:srgbClr val="25262A"/>
                </a:solidFill>
                <a:latin typeface="Arial" pitchFamily="34" charset="0"/>
                <a:ea typeface="Arial" pitchFamily="34" charset="-122"/>
                <a:cs typeface="Arial" pitchFamily="34" charset="-120"/>
              </a:rPr>
              <a:t>٧</a:t>
            </a:r>
            <a:endParaRPr lang="ar-IQ" sz="1700" dirty="0"/>
          </a:p>
        </p:txBody>
      </p:sp>
      <p:sp>
        <p:nvSpPr>
          <p:cNvPr id="26" name="Text 23"/>
          <p:cNvSpPr txBox="1"/>
          <p:nvPr/>
        </p:nvSpPr>
        <p:spPr>
          <a:xfrm>
            <a:off x="3474720" y="5522976"/>
            <a:ext cx="7436815" cy="566928"/>
          </a:xfrm>
          <a:prstGeom prst="rect">
            <a:avLst/>
          </a:prstGeom>
          <a:noFill/>
          <a:ln/>
        </p:spPr>
        <p:txBody>
          <a:bodyPr wrap="square" lIns="0" tIns="0" rIns="0" bIns="0" rtlCol="0" anchor="ctr"/>
          <a:lstStyle/>
          <a:p>
            <a:pPr rtl="1" algn="r" indent="0" marL="0">
              <a:buNone/>
            </a:pPr>
            <a:r>
              <a:rPr lang="ar-IQ" altLang="en-US" sz="1750" dirty="0">
                <a:solidFill>
                  <a:srgbClr val="EDE4D3"/>
                </a:solidFill>
                <a:latin typeface="Arial" pitchFamily="34" charset="0"/>
                <a:ea typeface="Arial" pitchFamily="34" charset="-122"/>
                <a:cs typeface="Arial" pitchFamily="34" charset="-120"/>
              </a:rPr>
              <a:t>اقرأ نص نقش حرّان بحروفنا، واشرح معناه.</a:t>
            </a:r>
            <a:endParaRPr lang="ar-IQ" sz="1750" dirty="0"/>
          </a:p>
        </p:txBody>
      </p:sp>
      <p:sp>
        <p:nvSpPr>
          <p:cNvPr id="27" name="Shape 24"/>
          <p:cNvSpPr/>
          <p:nvPr/>
        </p:nvSpPr>
        <p:spPr>
          <a:xfrm>
            <a:off x="1051560" y="2331720"/>
            <a:ext cx="1920240" cy="1920240"/>
          </a:xfrm>
          <a:prstGeom prst="rect">
            <a:avLst/>
          </a:prstGeom>
          <a:ln w="22225">
            <a:solidFill>
              <a:srgbClr val="D9B26F"/>
            </a:solidFill>
            <a:prstDash val="solid"/>
          </a:ln>
        </p:spPr>
      </p:sp>
      <p:sp>
        <p:nvSpPr>
          <p:cNvPr id="28" name="Shape 25"/>
          <p:cNvSpPr/>
          <p:nvPr/>
        </p:nvSpPr>
        <p:spPr>
          <a:xfrm>
            <a:off x="1133856" y="2414016"/>
            <a:ext cx="1755648" cy="1755648"/>
          </a:xfrm>
          <a:prstGeom prst="rect">
            <a:avLst/>
          </a:prstGeom>
          <a:ln w="9525">
            <a:solidFill>
              <a:srgbClr val="D9B26F"/>
            </a:solidFill>
            <a:prstDash val="solid"/>
          </a:ln>
        </p:spPr>
      </p:sp>
      <p:sp>
        <p:nvSpPr>
          <p:cNvPr id="29" name="Shape 26"/>
          <p:cNvSpPr/>
          <p:nvPr/>
        </p:nvSpPr>
        <p:spPr>
          <a:xfrm rot="16200000">
            <a:off x="2414930" y="3099816"/>
            <a:ext cx="1497787" cy="384048"/>
          </a:xfrm>
          <a:prstGeom prst="triangle">
            <a:avLst/>
          </a:prstGeom>
          <a:ln w="22225">
            <a:solidFill>
              <a:srgbClr val="D9B26F"/>
            </a:solidFill>
            <a:prstDash val="solid"/>
          </a:ln>
        </p:spPr>
      </p:sp>
      <p:sp>
        <p:nvSpPr>
          <p:cNvPr id="30" name="Shape 27"/>
          <p:cNvSpPr/>
          <p:nvPr/>
        </p:nvSpPr>
        <p:spPr>
          <a:xfrm rot="5400000">
            <a:off x="110642" y="3099816"/>
            <a:ext cx="1497787" cy="384048"/>
          </a:xfrm>
          <a:prstGeom prst="triangle">
            <a:avLst/>
          </a:prstGeom>
          <a:ln w="22225">
            <a:solidFill>
              <a:srgbClr val="D9B26F"/>
            </a:solidFill>
            <a:prstDash val="solid"/>
          </a:ln>
        </p:spPr>
      </p:sp>
      <p:sp>
        <p:nvSpPr>
          <p:cNvPr id="31" name="Text 28"/>
          <p:cNvSpPr txBox="1"/>
          <p:nvPr/>
        </p:nvSpPr>
        <p:spPr>
          <a:xfrm>
            <a:off x="1051560" y="2331720"/>
            <a:ext cx="1920240" cy="1920240"/>
          </a:xfrm>
          <a:prstGeom prst="rect">
            <a:avLst/>
          </a:prstGeom>
          <a:noFill/>
          <a:ln/>
        </p:spPr>
        <p:txBody>
          <a:bodyPr wrap="square" lIns="0" tIns="0" rIns="0" bIns="0" rtlCol="0" anchor="ctr"/>
          <a:lstStyle/>
          <a:p>
            <a:pPr rtl="1" algn="ctr" indent="0" marL="0">
              <a:buNone/>
            </a:pPr>
            <a:r>
              <a:rPr lang="ar-IQ" altLang="en-US" sz="8800" b="1" dirty="0">
                <a:solidFill>
                  <a:srgbClr val="D9B26F"/>
                </a:solidFill>
                <a:latin typeface="Arial" pitchFamily="34" charset="0"/>
                <a:ea typeface="Arial" pitchFamily="34" charset="-122"/>
                <a:cs typeface="Arial" pitchFamily="34" charset="-120"/>
              </a:rPr>
              <a:t>‏؟</a:t>
            </a:r>
            <a:endParaRPr lang="ar-IQ" sz="8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685800"/>
          </a:xfrm>
          <a:prstGeom prst="rect">
            <a:avLst/>
          </a:prstGeom>
          <a:noFill/>
          <a:ln/>
        </p:spPr>
        <p:txBody>
          <a:bodyPr wrap="square" lIns="0" tIns="0" rIns="0" bIns="0" rtlCol="0" anchor="ctr"/>
          <a:lstStyle/>
          <a:p>
            <a:pPr rtl="1" algn="r" indent="0" marL="0">
              <a:buNone/>
            </a:pPr>
            <a:r>
              <a:rPr lang="ar-IQ" altLang="en-US" sz="3000" b="1" dirty="0">
                <a:solidFill>
                  <a:srgbClr val="1F1B17"/>
                </a:solidFill>
                <a:latin typeface="Arial" pitchFamily="34" charset="0"/>
                <a:ea typeface="Arial" pitchFamily="34" charset="-122"/>
                <a:cs typeface="Arial" pitchFamily="34" charset="-120"/>
              </a:rPr>
              <a:t>المصادر والاعتمادات</a:t>
            </a:r>
            <a:endParaRPr lang="ar-IQ" sz="3000" dirty="0"/>
          </a:p>
        </p:txBody>
      </p:sp>
      <p:sp>
        <p:nvSpPr>
          <p:cNvPr id="3" name="Text 1"/>
          <p:cNvSpPr txBox="1"/>
          <p:nvPr/>
        </p:nvSpPr>
        <p:spPr>
          <a:xfrm>
            <a:off x="6522415" y="6419088"/>
            <a:ext cx="5120640" cy="274320"/>
          </a:xfrm>
          <a:prstGeom prst="rect">
            <a:avLst/>
          </a:prstGeom>
          <a:noFill/>
          <a:ln/>
        </p:spPr>
        <p:txBody>
          <a:bodyPr wrap="square" lIns="0" tIns="0" rIns="0" bIns="0" rtlCol="0" anchor="t"/>
          <a:lstStyle/>
          <a:p>
            <a:pPr rtl="1" algn="r" indent="0" marL="0">
              <a:buNone/>
            </a:pPr>
            <a:r>
              <a:rPr lang="ar-IQ" altLang="en-US" sz="1000" dirty="0">
                <a:solidFill>
                  <a:srgbClr val="6A6258"/>
                </a:solidFill>
                <a:latin typeface="Arial" pitchFamily="34" charset="0"/>
                <a:ea typeface="Arial" pitchFamily="34" charset="-122"/>
                <a:cs typeface="Arial" pitchFamily="34" charset="-120"/>
              </a:rPr>
              <a:t>الخط العربي والزخرفة الإسلامية (١) · المحاضرة الأولى</a:t>
            </a:r>
            <a:endParaRPr lang="ar-IQ" sz="1000" dirty="0"/>
          </a:p>
        </p:txBody>
      </p:sp>
      <p:sp>
        <p:nvSpPr>
          <p:cNvPr id="4" name="Text 2"/>
          <p:cNvSpPr txBox="1"/>
          <p:nvPr/>
        </p:nvSpPr>
        <p:spPr>
          <a:xfrm>
            <a:off x="548640" y="6419088"/>
            <a:ext cx="457200" cy="274320"/>
          </a:xfrm>
          <a:prstGeom prst="rect">
            <a:avLst/>
          </a:prstGeom>
          <a:noFill/>
          <a:ln/>
        </p:spPr>
        <p:txBody>
          <a:bodyPr wrap="square" lIns="0" tIns="0" rIns="0" bIns="0" rtlCol="0" anchor="ctr"/>
          <a:lstStyle/>
          <a:p>
            <a:pPr algn="l" indent="0" marL="0">
              <a:buNone/>
            </a:pPr>
            <a:r>
              <a:rPr lang="en-US" sz="1000" dirty="0">
                <a:solidFill>
                  <a:srgbClr val="6A6258"/>
                </a:solidFill>
                <a:latin typeface="Arial" pitchFamily="34" charset="0"/>
                <a:ea typeface="Arial" pitchFamily="34" charset="-122"/>
                <a:cs typeface="Arial" pitchFamily="34" charset="-120"/>
              </a:rPr>
              <a:t>26</a:t>
            </a:r>
            <a:endParaRPr lang="en-US" sz="1000" dirty="0"/>
          </a:p>
        </p:txBody>
      </p:sp>
      <p:sp>
        <p:nvSpPr>
          <p:cNvPr id="6" name="Shape 3"/>
          <p:cNvSpPr/>
          <p:nvPr/>
        </p:nvSpPr>
        <p:spPr>
          <a:xfrm>
            <a:off x="6278728" y="1325880"/>
            <a:ext cx="5364328" cy="4754880"/>
          </a:xfrm>
          <a:prstGeom prst="rect">
            <a:avLst/>
          </a:prstGeom>
          <a:solidFill>
            <a:srgbClr val="EFE6D6"/>
          </a:solidFill>
          <a:ln w="12700">
            <a:solidFill>
              <a:srgbClr val="EFE6D6"/>
            </a:solidFill>
            <a:prstDash val="solid"/>
          </a:ln>
        </p:spPr>
      </p:sp>
      <p:sp>
        <p:nvSpPr>
          <p:cNvPr id="7" name="Text 4"/>
          <p:cNvSpPr txBox="1"/>
          <p:nvPr/>
        </p:nvSpPr>
        <p:spPr>
          <a:xfrm>
            <a:off x="6553048" y="1463040"/>
            <a:ext cx="4815688" cy="384048"/>
          </a:xfrm>
          <a:prstGeom prst="rect">
            <a:avLst/>
          </a:prstGeom>
          <a:noFill/>
          <a:ln/>
        </p:spPr>
        <p:txBody>
          <a:bodyPr wrap="square" lIns="0" tIns="0" rIns="0" bIns="0" rtlCol="0" anchor="t"/>
          <a:lstStyle/>
          <a:p>
            <a:pPr rtl="1" algn="r" indent="0" marL="0">
              <a:buNone/>
            </a:pPr>
            <a:r>
              <a:rPr lang="ar-IQ" altLang="en-US" sz="1700" b="1" dirty="0">
                <a:solidFill>
                  <a:srgbClr val="A86F24"/>
                </a:solidFill>
                <a:latin typeface="Arial" pitchFamily="34" charset="0"/>
                <a:ea typeface="Arial" pitchFamily="34" charset="-122"/>
                <a:cs typeface="Arial" pitchFamily="34" charset="-120"/>
              </a:rPr>
              <a:t>المصادر</a:t>
            </a:r>
            <a:endParaRPr lang="ar-IQ" sz="1700" dirty="0"/>
          </a:p>
        </p:txBody>
      </p:sp>
      <p:sp>
        <p:nvSpPr>
          <p:cNvPr id="8" name="Text 5"/>
          <p:cNvSpPr txBox="1"/>
          <p:nvPr/>
        </p:nvSpPr>
        <p:spPr>
          <a:xfrm>
            <a:off x="6553048" y="1965960"/>
            <a:ext cx="4815688" cy="4023360"/>
          </a:xfrm>
          <a:prstGeom prst="rect">
            <a:avLst/>
          </a:prstGeom>
          <a:noFill/>
          <a:ln/>
        </p:spPr>
        <p:txBody>
          <a:bodyPr wrap="square" lIns="0" tIns="0" rIns="0" bIns="0" rtlCol="0" anchor="t"/>
          <a:lstStyle/>
          <a:p>
            <a:pPr rtl="1" algn="r" marL="203200" indent="-203200">
              <a:spcAft>
                <a:spcPts val="900"/>
              </a:spcAft>
              <a:buSzPct val="100000"/>
              <a:buChar char="▪"/>
            </a:pPr>
            <a:r>
              <a:rPr lang="ar-IQ" altLang="en-US" sz="1400" b="1" dirty="0">
                <a:solidFill>
                  <a:srgbClr val="1F1B17"/>
                </a:solidFill>
                <a:latin typeface="Arial" pitchFamily="34" charset="0"/>
                <a:ea typeface="Arial" pitchFamily="34" charset="-122"/>
                <a:cs typeface="Arial" pitchFamily="34" charset="-120"/>
              </a:rPr>
              <a:t>حمزة، محمد كاظم. الخط العربي — النشأة والتطور. قسم التربية الفنية، الكلية التربوية المفتوحة (ص٢–٧).</a:t>
            </a:r>
            <a:endParaRPr lang="ar-IQ" sz="1400" dirty="0"/>
          </a:p>
          <a:p>
            <a:pPr rtl="1" algn="r" marL="203200" indent="-203200">
              <a:spcAft>
                <a:spcPts val="900"/>
              </a:spcAft>
              <a:buSzPct val="100000"/>
              <a:buChar char="▪"/>
            </a:pPr>
            <a:r>
              <a:rPr lang="ar-IQ" altLang="en-US" sz="1400" dirty="0">
                <a:solidFill>
                  <a:srgbClr val="1F1B17"/>
                </a:solidFill>
                <a:latin typeface="Arial" pitchFamily="34" charset="0"/>
                <a:ea typeface="Arial" pitchFamily="34" charset="-122"/>
                <a:cs typeface="Arial" pitchFamily="34" charset="-120"/>
              </a:rPr>
              <a:t>ديرنيجر. الكتابة، ترجمة عامر سليمان. المجمع العلمي، بغداد، ٢٠٠١.</a:t>
            </a:r>
            <a:endParaRPr lang="ar-IQ" sz="1400" dirty="0"/>
          </a:p>
          <a:p>
            <a:pPr rtl="1" algn="r" marL="203200" indent="-203200">
              <a:spcAft>
                <a:spcPts val="900"/>
              </a:spcAft>
              <a:buSzPct val="100000"/>
              <a:buChar char="▪"/>
            </a:pPr>
            <a:r>
              <a:rPr lang="ar-IQ" altLang="en-US" sz="1400" dirty="0">
                <a:solidFill>
                  <a:srgbClr val="1F1B17"/>
                </a:solidFill>
                <a:latin typeface="Arial" pitchFamily="34" charset="0"/>
                <a:ea typeface="Arial" pitchFamily="34" charset="-122"/>
                <a:cs typeface="Arial" pitchFamily="34" charset="-120"/>
              </a:rPr>
              <a:t>ابن عبد ربه الأندلسي. العقد الفريد، ج٤. دار الكتب العلمية، بيروت، ١٩٨٣.</a:t>
            </a:r>
            <a:endParaRPr lang="ar-IQ" sz="1400" dirty="0"/>
          </a:p>
          <a:p>
            <a:pPr rtl="1" algn="r" marL="203200" indent="-203200">
              <a:spcAft>
                <a:spcPts val="900"/>
              </a:spcAft>
              <a:buSzPct val="100000"/>
              <a:buChar char="▪"/>
            </a:pPr>
            <a:r>
              <a:rPr lang="ar-IQ" altLang="en-US" sz="1400" dirty="0">
                <a:solidFill>
                  <a:srgbClr val="1F1B17"/>
                </a:solidFill>
                <a:latin typeface="Arial" pitchFamily="34" charset="0"/>
                <a:ea typeface="Arial" pitchFamily="34" charset="-122"/>
                <a:cs typeface="Arial" pitchFamily="34" charset="-120"/>
              </a:rPr>
              <a:t>خليفة، شعبان عبد العزيز. الكتابة العربية في رحلة النشوء والارتقاء. القاهرة، ١٩٨٩.</a:t>
            </a:r>
            <a:endParaRPr lang="ar-IQ" sz="1400" dirty="0"/>
          </a:p>
          <a:p>
            <a:pPr rtl="1" algn="r" marL="203200" indent="-203200">
              <a:spcAft>
                <a:spcPts val="900"/>
              </a:spcAft>
              <a:buSzPct val="100000"/>
              <a:buChar char="▪"/>
            </a:pPr>
            <a:r>
              <a:rPr lang="ar-IQ" altLang="en-US" sz="1400" dirty="0">
                <a:solidFill>
                  <a:srgbClr val="1F1B17"/>
                </a:solidFill>
                <a:latin typeface="Arial" pitchFamily="34" charset="0"/>
                <a:ea typeface="Arial" pitchFamily="34" charset="-122"/>
                <a:cs typeface="Arial" pitchFamily="34" charset="-120"/>
              </a:rPr>
              <a:t>الجبوري، يحيى وهيب. الخط والكتابة في الحضارة العربية. بيروت، ١٩٩٤.</a:t>
            </a:r>
            <a:endParaRPr lang="ar-IQ" sz="1400" dirty="0"/>
          </a:p>
          <a:p>
            <a:pPr rtl="1" algn="r" marL="203200" indent="-203200">
              <a:spcAft>
                <a:spcPts val="900"/>
              </a:spcAft>
              <a:buSzPct val="100000"/>
              <a:buChar char="▪"/>
            </a:pPr>
            <a:r>
              <a:rPr lang="ar-IQ" altLang="en-US" sz="1400" dirty="0">
                <a:solidFill>
                  <a:srgbClr val="1F1B17"/>
                </a:solidFill>
                <a:latin typeface="Arial" pitchFamily="34" charset="0"/>
                <a:ea typeface="Arial" pitchFamily="34" charset="-122"/>
                <a:cs typeface="Arial" pitchFamily="34" charset="-120"/>
              </a:rPr>
              <a:t>الجبوري، كامل سلمان. موسوعة الخط العربي (الخط الكوفي). ١٩٩٩.</a:t>
            </a:r>
            <a:endParaRPr lang="ar-IQ" sz="1400" dirty="0"/>
          </a:p>
        </p:txBody>
      </p:sp>
      <p:sp>
        <p:nvSpPr>
          <p:cNvPr id="9" name="Shape 6"/>
          <p:cNvSpPr/>
          <p:nvPr/>
        </p:nvSpPr>
        <p:spPr>
          <a:xfrm>
            <a:off x="548640" y="1325880"/>
            <a:ext cx="5364328" cy="4754880"/>
          </a:xfrm>
          <a:prstGeom prst="rect">
            <a:avLst/>
          </a:prstGeom>
          <a:solidFill>
            <a:srgbClr val="E4EBF3"/>
          </a:solidFill>
          <a:ln w="12700">
            <a:solidFill>
              <a:srgbClr val="E4EBF3"/>
            </a:solidFill>
            <a:prstDash val="solid"/>
          </a:ln>
        </p:spPr>
      </p:sp>
      <p:sp>
        <p:nvSpPr>
          <p:cNvPr id="10" name="Text 7"/>
          <p:cNvSpPr txBox="1"/>
          <p:nvPr/>
        </p:nvSpPr>
        <p:spPr>
          <a:xfrm>
            <a:off x="822960" y="1463040"/>
            <a:ext cx="4815688" cy="384048"/>
          </a:xfrm>
          <a:prstGeom prst="rect">
            <a:avLst/>
          </a:prstGeom>
          <a:noFill/>
          <a:ln/>
        </p:spPr>
        <p:txBody>
          <a:bodyPr wrap="square" lIns="0" tIns="0" rIns="0" bIns="0" rtlCol="0" anchor="t"/>
          <a:lstStyle/>
          <a:p>
            <a:pPr rtl="1" algn="r" indent="0" marL="0">
              <a:buNone/>
            </a:pPr>
            <a:r>
              <a:rPr lang="ar-IQ" altLang="en-US" sz="1700" b="1" dirty="0">
                <a:solidFill>
                  <a:srgbClr val="24507F"/>
                </a:solidFill>
                <a:latin typeface="Arial" pitchFamily="34" charset="0"/>
                <a:ea typeface="Arial" pitchFamily="34" charset="-122"/>
                <a:cs typeface="Arial" pitchFamily="34" charset="-120"/>
              </a:rPr>
              <a:t>الصور وتصحيح التواريخ</a:t>
            </a:r>
            <a:endParaRPr lang="ar-IQ" sz="1700" dirty="0"/>
          </a:p>
        </p:txBody>
      </p:sp>
      <p:sp>
        <p:nvSpPr>
          <p:cNvPr id="11" name="Text 8"/>
          <p:cNvSpPr txBox="1"/>
          <p:nvPr/>
        </p:nvSpPr>
        <p:spPr>
          <a:xfrm>
            <a:off x="822960" y="1965960"/>
            <a:ext cx="4815688" cy="3611880"/>
          </a:xfrm>
          <a:prstGeom prst="rect">
            <a:avLst/>
          </a:prstGeom>
          <a:noFill/>
          <a:ln/>
        </p:spPr>
        <p:txBody>
          <a:bodyPr wrap="square" lIns="0" tIns="0" rIns="0" bIns="0" rtlCol="0" anchor="t"/>
          <a:lstStyle/>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النمارة: </a:t>
            </a:r>
            <a:r>
              <a:rPr lang="en-US" altLang="en-US" sz="1350" dirty="0">
                <a:solidFill>
                  <a:srgbClr val="1F1B17"/>
                </a:solidFill>
                <a:latin typeface="Arial" pitchFamily="34" charset="0"/>
                <a:ea typeface="Arial" pitchFamily="34" charset="-122"/>
                <a:cs typeface="Arial" pitchFamily="34" charset="-120"/>
              </a:rPr>
              <a:t>Louvre AO 4083 — Marie-Lan Nguyen</a:t>
            </a:r>
            <a:r>
              <a:rPr lang="ar-IQ" altLang="en-US" sz="1350" dirty="0">
                <a:solidFill>
                  <a:srgbClr val="1F1B17"/>
                </a:solidFill>
                <a:latin typeface="Arial" pitchFamily="34" charset="0"/>
                <a:ea typeface="Arial" pitchFamily="34" charset="-122"/>
                <a:cs typeface="Arial" pitchFamily="34" charset="-120"/>
              </a:rPr>
              <a:t> (ملك عام)</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زبد: رسم </a:t>
            </a:r>
            <a:r>
              <a:rPr lang="en-US" altLang="en-US" sz="1350" dirty="0">
                <a:solidFill>
                  <a:srgbClr val="1F1B17"/>
                </a:solidFill>
                <a:latin typeface="Arial" pitchFamily="34" charset="0"/>
                <a:ea typeface="Arial" pitchFamily="34" charset="-122"/>
                <a:cs typeface="Arial" pitchFamily="34" charset="-120"/>
              </a:rPr>
              <a:t>Sachau 1881</a:t>
            </a:r>
            <a:r>
              <a:rPr lang="ar-IQ" altLang="en-US" sz="1350" dirty="0">
                <a:solidFill>
                  <a:srgbClr val="1F1B17"/>
                </a:solidFill>
                <a:latin typeface="Arial" pitchFamily="34" charset="0"/>
                <a:ea typeface="Arial" pitchFamily="34" charset="-122"/>
                <a:cs typeface="Arial" pitchFamily="34" charset="-120"/>
              </a:rPr>
              <a:t>؛ السطر العربي بحسب </a:t>
            </a:r>
            <a:r>
              <a:rPr lang="en-US" altLang="en-US" sz="1350" dirty="0">
                <a:solidFill>
                  <a:srgbClr val="1F1B17"/>
                </a:solidFill>
                <a:latin typeface="Arial" pitchFamily="34" charset="0"/>
                <a:ea typeface="Arial" pitchFamily="34" charset="-122"/>
                <a:cs typeface="Arial" pitchFamily="34" charset="-120"/>
              </a:rPr>
              <a:t>Combe 1931</a:t>
            </a:r>
            <a:r>
              <a:rPr lang="ar-IQ" altLang="en-US" sz="1350" dirty="0">
                <a:solidFill>
                  <a:srgbClr val="1F1B17"/>
                </a:solidFill>
                <a:latin typeface="Arial" pitchFamily="34" charset="0"/>
                <a:ea typeface="Arial" pitchFamily="34" charset="-122"/>
                <a:cs typeface="Arial" pitchFamily="34" charset="-120"/>
              </a:rPr>
              <a:t> (ملك عام)</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حرّان: صورة الحجر ورسم </a:t>
            </a:r>
            <a:r>
              <a:rPr lang="en-US" altLang="en-US" sz="1350" dirty="0">
                <a:solidFill>
                  <a:srgbClr val="1F1B17"/>
                </a:solidFill>
                <a:latin typeface="Arial" pitchFamily="34" charset="0"/>
                <a:ea typeface="Arial" pitchFamily="34" charset="-122"/>
                <a:cs typeface="Arial" pitchFamily="34" charset="-120"/>
              </a:rPr>
              <a:t>Le Bas–Waddington</a:t>
            </a:r>
            <a:r>
              <a:rPr lang="ar-IQ" altLang="en-US" sz="1350" dirty="0">
                <a:solidFill>
                  <a:srgbClr val="1F1B17"/>
                </a:solidFill>
                <a:latin typeface="Arial" pitchFamily="34" charset="0"/>
                <a:ea typeface="Arial" pitchFamily="34" charset="-122"/>
                <a:cs typeface="Arial" pitchFamily="34" charset="-120"/>
              </a:rPr>
              <a:t> (ملك عام)</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أسيس: صورة النقش، للاستعمال التعليمي</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أم الجمال الثاني: رسم النقش المنقول</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قراءة النمارة: </a:t>
            </a:r>
            <a:r>
              <a:rPr lang="en-US" altLang="en-US" sz="1350" dirty="0">
                <a:solidFill>
                  <a:srgbClr val="1F1B17"/>
                </a:solidFill>
                <a:latin typeface="Arial" pitchFamily="34" charset="0"/>
                <a:ea typeface="Arial" pitchFamily="34" charset="-122"/>
                <a:cs typeface="Arial" pitchFamily="34" charset="-120"/>
              </a:rPr>
              <a:t>Dussaud 1905 · Bellamy 1985</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قراءة زبد: </a:t>
            </a:r>
            <a:r>
              <a:rPr lang="en-US" altLang="en-US" sz="1350" dirty="0">
                <a:solidFill>
                  <a:srgbClr val="1F1B17"/>
                </a:solidFill>
                <a:latin typeface="Arial" pitchFamily="34" charset="0"/>
                <a:ea typeface="Arial" pitchFamily="34" charset="-122"/>
                <a:cs typeface="Arial" pitchFamily="34" charset="-120"/>
              </a:rPr>
              <a:t>Bevan 2015</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قراءة أم الجمال الثاني: </a:t>
            </a:r>
            <a:r>
              <a:rPr lang="en-US" altLang="en-US" sz="1350" dirty="0">
                <a:solidFill>
                  <a:srgbClr val="1F1B17"/>
                </a:solidFill>
                <a:latin typeface="Arial" pitchFamily="34" charset="0"/>
                <a:ea typeface="Arial" pitchFamily="34" charset="-122"/>
                <a:cs typeface="Arial" pitchFamily="34" charset="-120"/>
              </a:rPr>
              <a:t>Littmann 1929 · Bellamy 1988</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البتراء، ضريح المسلّات: </a:t>
            </a:r>
            <a:r>
              <a:rPr lang="en-US" altLang="en-US" sz="1350" dirty="0">
                <a:solidFill>
                  <a:srgbClr val="1F1B17"/>
                </a:solidFill>
                <a:latin typeface="Arial" pitchFamily="34" charset="0"/>
                <a:ea typeface="Arial" pitchFamily="34" charset="-122"/>
                <a:cs typeface="Arial" pitchFamily="34" charset="-120"/>
              </a:rPr>
              <a:t>Fallaner — CC BY-SA 4.0</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وادي رم: </a:t>
            </a:r>
            <a:r>
              <a:rPr lang="en-US" altLang="en-US" sz="1350" dirty="0">
                <a:solidFill>
                  <a:srgbClr val="1F1B17"/>
                </a:solidFill>
                <a:latin typeface="Arial" pitchFamily="34" charset="0"/>
                <a:ea typeface="Arial" pitchFamily="34" charset="-122"/>
                <a:cs typeface="Arial" pitchFamily="34" charset="-120"/>
              </a:rPr>
              <a:t>Etan J. Tal — CC BY 3.0</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أشكال الحروف القديمة: معيار </a:t>
            </a:r>
            <a:r>
              <a:rPr lang="en-US" altLang="en-US" sz="1350" dirty="0">
                <a:solidFill>
                  <a:srgbClr val="1F1B17"/>
                </a:solidFill>
                <a:latin typeface="Arial" pitchFamily="34" charset="0"/>
                <a:ea typeface="Arial" pitchFamily="34" charset="-122"/>
                <a:cs typeface="Arial" pitchFamily="34" charset="-120"/>
              </a:rPr>
              <a:t>Unicode</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تاريخ أسيس: </a:t>
            </a:r>
            <a:r>
              <a:rPr lang="en-US" altLang="en-US" sz="1350" dirty="0">
                <a:solidFill>
                  <a:srgbClr val="1F1B17"/>
                </a:solidFill>
                <a:latin typeface="Arial" pitchFamily="34" charset="0"/>
                <a:ea typeface="Arial" pitchFamily="34" charset="-122"/>
                <a:cs typeface="Arial" pitchFamily="34" charset="-120"/>
              </a:rPr>
              <a:t>Grohmann, Arabische Paläographie II, 1971</a:t>
            </a:r>
            <a:endParaRPr lang="ar-IQ" sz="1350" dirty="0"/>
          </a:p>
          <a:p>
            <a:pPr rtl="1" algn="r" marL="203200" indent="-203200">
              <a:spcAft>
                <a:spcPts val="600"/>
              </a:spcAft>
              <a:buSzPct val="100000"/>
              <a:buChar char="▪"/>
            </a:pPr>
            <a:r>
              <a:rPr lang="ar-IQ" altLang="en-US" sz="1350" dirty="0">
                <a:solidFill>
                  <a:srgbClr val="1F1B17"/>
                </a:solidFill>
                <a:latin typeface="Arial" pitchFamily="34" charset="0"/>
                <a:ea typeface="Arial" pitchFamily="34" charset="-122"/>
                <a:cs typeface="Arial" pitchFamily="34" charset="-120"/>
              </a:rPr>
              <a:t>مدى النقوش النبطية: </a:t>
            </a:r>
            <a:r>
              <a:rPr lang="en-US" altLang="en-US" sz="1350" dirty="0">
                <a:solidFill>
                  <a:srgbClr val="1F1B17"/>
                </a:solidFill>
                <a:latin typeface="Arial" pitchFamily="34" charset="0"/>
                <a:ea typeface="Arial" pitchFamily="34" charset="-122"/>
                <a:cs typeface="Arial" pitchFamily="34" charset="-120"/>
              </a:rPr>
              <a:t>J. Naveh</a:t>
            </a:r>
            <a:endParaRPr lang="ar-IQ" sz="1350" dirty="0"/>
          </a:p>
        </p:txBody>
      </p:sp>
      <p:sp>
        <p:nvSpPr>
          <p:cNvPr id="12" name="Text 9"/>
          <p:cNvSpPr txBox="1"/>
          <p:nvPr/>
        </p:nvSpPr>
        <p:spPr>
          <a:xfrm>
            <a:off x="822960" y="5669280"/>
            <a:ext cx="4815688" cy="320040"/>
          </a:xfrm>
          <a:prstGeom prst="rect">
            <a:avLst/>
          </a:prstGeom>
          <a:noFill/>
          <a:ln/>
        </p:spPr>
        <p:txBody>
          <a:bodyPr wrap="square" lIns="0" tIns="0" rIns="0" bIns="0" rtlCol="0" anchor="t"/>
          <a:lstStyle/>
          <a:p>
            <a:pPr rtl="1" algn="r" indent="0" marL="0">
              <a:buNone/>
            </a:pPr>
            <a:r>
              <a:rPr lang="ar-IQ" altLang="en-US" sz="1100" dirty="0">
                <a:solidFill>
                  <a:srgbClr val="6A6258"/>
                </a:solidFill>
                <a:latin typeface="Arial" pitchFamily="34" charset="0"/>
                <a:ea typeface="Arial" pitchFamily="34" charset="-122"/>
                <a:cs typeface="Arial" pitchFamily="34" charset="-120"/>
              </a:rPr>
              <a:t>صور النمارة وزبد وحرّان والبتراء ووادي رم عن </a:t>
            </a:r>
            <a:r>
              <a:rPr lang="en-US" altLang="en-US" sz="1100" dirty="0">
                <a:solidFill>
                  <a:srgbClr val="6A6258"/>
                </a:solidFill>
                <a:latin typeface="Arial" pitchFamily="34" charset="0"/>
                <a:ea typeface="Arial" pitchFamily="34" charset="-122"/>
                <a:cs typeface="Arial" pitchFamily="34" charset="-120"/>
              </a:rPr>
              <a:t>Wikimedia Commons</a:t>
            </a:r>
            <a:endParaRPr lang="ar-IQ"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تطور الخط العربي قبل الإسلام</vt:lpstr>
      <vt:lpstr>ماذا سنتعلّم اليوم؟</vt:lpstr>
      <vt:lpstr>ما الكتابة؟</vt:lpstr>
      <vt:lpstr>مراحل تطور الكتابة: من الصورة إلى الحرف</vt:lpstr>
      <vt:lpstr>على الصخر: حيث يلتقي الرسم بالحرف</vt:lpstr>
      <vt:lpstr>من أين جاءت الكتابة العربية؟</vt:lpstr>
      <vt:lpstr>الأنباط: حضارة مركّبة</vt:lpstr>
      <vt:lpstr>من الفينيقية إلى العربية: سلسلة الاشتقاق</vt:lpstr>
      <vt:lpstr>النقوش الشاهدة على خط الزمن</vt:lpstr>
      <vt:lpstr>نقش النمارة — ٣٢٨م</vt:lpstr>
      <vt:lpstr>نقش النمارة: نصّه ومعناه</vt:lpstr>
      <vt:lpstr>نقش زبد — ٥١٢م</vt:lpstr>
      <vt:lpstr>نقش زبد: نصّه ومعناه</vt:lpstr>
      <vt:lpstr>نقش حرّان — ٥٦٨م</vt:lpstr>
      <vt:lpstr>نقش حرّان: نصّه ومعناه</vt:lpstr>
      <vt:lpstr>نقشان آخران: أسيس وأم الجمال الثاني</vt:lpstr>
      <vt:lpstr>نقش أسيس: نصّه ومعناه</vt:lpstr>
      <vt:lpstr>نقش أم الجمال الثاني: نصّه وقراءتاه</vt:lpstr>
      <vt:lpstr>الكتابة تدويناً… والخط تجويداً وتحسيناً</vt:lpstr>
      <vt:lpstr>الخط العربي في أربعة تعريفات</vt:lpstr>
      <vt:lpstr>كيف وصلت الكتابة إلى الحجاز؟</vt:lpstr>
      <vt:lpstr>الكتابة في مكة قبيل الإسلام</vt:lpstr>
      <vt:lpstr>خلاصة المحاضرة</vt:lpstr>
      <vt:lpstr>الجانب العملي (ساعتان): من الصورة إلى الحرف</vt:lpstr>
      <vt:lpstr>أسئلة للمراجعة</vt:lpstr>
      <vt:lpstr>المصادر والاعتمادات</vt:lpstr>
    </vt:vector>
  </TitlesOfParts>
  <Company>الكلية التربوية المفتوحة — قسم التربية الفنية</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تطور الخط العربي قبل الإسلام</dc:title>
  <dc:subject>الخط العربي والزخرفة الإسلامية (١) — المحاضرة الأولى</dc:subject>
  <dc:creator>د. كاظم عبد الزهرة</dc:creator>
  <cp:lastModifiedBy>د. كاظم عبد الزهرة</cp:lastModifiedBy>
  <cp:revision>1</cp:revision>
  <dcterms:created xsi:type="dcterms:W3CDTF">2026-10-11T19:47:49Z</dcterms:created>
  <dcterms:modified xsi:type="dcterms:W3CDTF">2026-10-11T19:47:49Z</dcterms:modified>
</cp:coreProperties>
</file>